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8" r:id="rId22"/>
    <p:sldId id="276" r:id="rId23"/>
    <p:sldId id="277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2;&#1072;&#1083;&#1077;&#1085;&#1090;&#1080;&#1085;&#1072;\Desktop\&#1057;&#1091;&#1089;&#1087;-&#1087;&#1086;&#1083;&#1110;&#1090;-&#1085;&#1072;&#1089;&#1090;&#1088;&#1086;&#1111;%20&#1089;&#1090;&#1091;&#1076;&#1077;&#1085;&#1090;&#1110;&#1074;_%202024_&#1079;&#1072;%20&#1088;&#1077;&#1079;&#1091;&#1083;&#1100;&#1090;.%202023%20&#1088;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2;&#1072;&#1083;&#1077;&#1085;&#1090;&#1080;&#1085;&#1072;\Desktop\&#1057;&#1091;&#1089;&#1087;-&#1087;&#1086;&#1083;&#1110;&#1090;-&#1085;&#1072;&#1089;&#1090;&#1088;&#1086;&#1111;%20&#1089;&#1090;&#1091;&#1076;&#1077;&#1085;&#1090;&#1110;&#1074;_%202024_&#1079;&#1072;%20&#1088;&#1077;&#1079;&#1091;&#1083;&#1100;&#1090;.%202023%20&#1088;.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2;&#1072;&#1083;&#1077;&#1085;&#1090;&#1080;&#1085;&#1072;\Desktop\&#1057;&#1091;&#1089;&#1087;-&#1087;&#1086;&#1083;&#1110;&#1090;-&#1085;&#1072;&#1089;&#1090;&#1088;&#1086;&#1111;%20&#1089;&#1090;&#1091;&#1076;&#1077;&#1085;&#1090;&#1110;&#1074;_%202024_&#1079;&#1072;%20&#1088;&#1077;&#1079;&#1091;&#1083;&#1100;&#1090;.%202023%20&#1088;.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2;&#1072;&#1083;&#1077;&#1085;&#1090;&#1080;&#1085;&#1072;\Desktop\&#1057;&#1091;&#1089;&#1087;-&#1087;&#1086;&#1083;&#1110;&#1090;-&#1085;&#1072;&#1089;&#1090;&#1088;&#1086;&#1111;%20&#1089;&#1090;&#1091;&#1076;&#1077;&#1085;&#1090;&#1110;&#1074;_%202024_&#1079;&#1072;%20&#1088;&#1077;&#1079;&#1091;&#1083;&#1100;&#1090;.%202023%20&#1088;.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2;&#1072;&#1083;&#1077;&#1085;&#1090;&#1080;&#1085;&#1072;\Desktop\&#1057;&#1091;&#1089;&#1087;-&#1087;&#1086;&#1083;&#1110;&#1090;-&#1085;&#1072;&#1089;&#1090;&#1088;&#1086;&#1111;%20&#1089;&#1090;&#1091;&#1076;&#1077;&#1085;&#1090;&#1110;&#1074;_%202024_&#1079;&#1072;%20&#1088;&#1077;&#1079;&#1091;&#1083;&#1100;&#1090;.%202023%20&#1088;.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2;&#1072;&#1083;&#1077;&#1085;&#1090;&#1080;&#1085;&#1072;\Desktop\&#1057;&#1091;&#1089;&#1087;-&#1087;&#1086;&#1083;&#1110;&#1090;-&#1085;&#1072;&#1089;&#1090;&#1088;&#1086;&#1111;%20&#1089;&#1090;&#1091;&#1076;&#1077;&#1085;&#1090;&#1110;&#1074;_%202024_&#1079;&#1072;%20&#1088;&#1077;&#1079;&#1091;&#1083;&#1100;&#1090;.%202023%20&#1088;.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2;&#1072;&#1083;&#1077;&#1085;&#1090;&#1080;&#1085;&#1072;\Desktop\&#1057;&#1091;&#1089;&#1087;-&#1087;&#1086;&#1083;&#1110;&#1090;-&#1085;&#1072;&#1089;&#1090;&#1088;&#1086;&#1111;%20&#1089;&#1090;&#1091;&#1076;&#1077;&#1085;&#1090;&#1110;&#1074;_%202024_&#1079;&#1072;%20&#1088;&#1077;&#1079;&#1091;&#1083;&#1100;&#1090;.%202023%20&#1088;.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2;&#1072;&#1083;&#1077;&#1085;&#1090;&#1080;&#1085;&#1072;\Desktop\&#1057;&#1091;&#1089;&#1087;-&#1087;&#1086;&#1083;&#1110;&#1090;-&#1085;&#1072;&#1089;&#1090;&#1088;&#1086;&#1111;%20&#1089;&#1090;&#1091;&#1076;&#1077;&#1085;&#1090;&#1110;&#1074;_%202024_&#1079;&#1072;%20&#1088;&#1077;&#1079;&#1091;&#1083;&#1100;&#1090;.%202023%20&#1088;.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2;&#1072;&#1083;&#1077;&#1085;&#1090;&#1080;&#1085;&#1072;\Desktop\&#1057;&#1091;&#1089;&#1087;-&#1087;&#1086;&#1083;&#1110;&#1090;-&#1085;&#1072;&#1089;&#1090;&#1088;&#1086;&#1111;%20&#1089;&#1090;&#1091;&#1076;&#1077;&#1085;&#1090;&#1110;&#1074;_%202024_&#1079;&#1072;%20&#1088;&#1077;&#1079;&#1091;&#1083;&#1100;&#1090;.%202023%20&#1088;.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2;&#1072;&#1083;&#1077;&#1085;&#1090;&#1080;&#1085;&#1072;\Desktop\&#1057;&#1091;&#1089;&#1087;-&#1087;&#1086;&#1083;&#1110;&#1090;-&#1085;&#1072;&#1089;&#1090;&#1088;&#1086;&#1111;%20&#1089;&#1090;&#1091;&#1076;&#1077;&#1085;&#1090;&#1110;&#1074;_%202024_&#1079;&#1072;%20&#1088;&#1077;&#1079;&#1091;&#1083;&#1100;&#1090;.%202023%20&#1088;.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2;&#1072;&#1083;&#1077;&#1085;&#1090;&#1080;&#1085;&#1072;\Desktop\&#1057;&#1091;&#1089;&#1087;-&#1087;&#1086;&#1083;&#1110;&#1090;-&#1085;&#1072;&#1089;&#1090;&#1088;&#1086;&#1111;%20&#1089;&#1090;&#1091;&#1076;&#1077;&#1085;&#1090;&#1110;&#1074;_%202024_&#1079;&#1072;%20&#1088;&#1077;&#1079;&#1091;&#1083;&#1100;&#1090;.%202023%20&#1088;.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2;&#1072;&#1083;&#1077;&#1085;&#1090;&#1080;&#1085;&#1072;\Desktop\&#1057;&#1091;&#1089;&#1087;-&#1087;&#1086;&#1083;&#1110;&#1090;-&#1085;&#1072;&#1089;&#1090;&#1088;&#1086;&#1111;%20&#1089;&#1090;&#1091;&#1076;&#1077;&#1085;&#1090;&#1110;&#1074;_%202024_&#1079;&#1072;%20&#1088;&#1077;&#1079;&#1091;&#1083;&#1100;&#1090;.%202023%20&#1088;.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2;&#1072;&#1083;&#1077;&#1085;&#1090;&#1080;&#1085;&#1072;\Desktop\&#1057;&#1091;&#1089;&#1087;-&#1087;&#1086;&#1083;&#1110;&#1090;-&#1085;&#1072;&#1089;&#1090;&#1088;&#1086;&#1111;%20&#1089;&#1090;&#1091;&#1076;&#1077;&#1085;&#1090;&#1110;&#1074;_%202024_&#1079;&#1072;%20&#1088;&#1077;&#1079;&#1091;&#1083;&#1100;&#1090;.%202023%20&#1088;.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2;&#1072;&#1083;&#1077;&#1085;&#1090;&#1080;&#1085;&#1072;\Desktop\&#1057;&#1091;&#1089;&#1087;-&#1087;&#1086;&#1083;&#1110;&#1090;-&#1085;&#1072;&#1089;&#1090;&#1088;&#1086;&#1111;%20&#1089;&#1090;&#1091;&#1076;&#1077;&#1085;&#1090;&#1110;&#1074;_%202024_&#1079;&#1072;%20&#1088;&#1077;&#1079;&#1091;&#1083;&#1100;&#1090;.%202023%20&#1088;.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2;&#1072;&#1083;&#1077;&#1085;&#1090;&#1080;&#1085;&#1072;\Desktop\&#1057;&#1091;&#1089;&#1087;-&#1087;&#1086;&#1083;&#1110;&#1090;-&#1085;&#1072;&#1089;&#1090;&#1088;&#1086;&#1111;%20&#1089;&#1090;&#1091;&#1076;&#1077;&#1085;&#1090;&#1110;&#1074;_%202024_&#1079;&#1072;%20&#1088;&#1077;&#1079;&#1091;&#1083;&#1100;&#1090;.%202023%20&#1088;.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2;&#1072;&#1083;&#1077;&#1085;&#1090;&#1080;&#1085;&#1072;\Desktop\&#1057;&#1091;&#1089;&#1087;-&#1087;&#1086;&#1083;&#1110;&#1090;-&#1085;&#1072;&#1089;&#1090;&#1088;&#1086;&#1111;%20&#1089;&#1090;&#1091;&#1076;&#1077;&#1085;&#1090;&#1110;&#1074;_%202024_&#1079;&#1072;%20&#1088;&#1077;&#1079;&#1091;&#1083;&#1100;&#1090;.%202023%20&#1088;.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2;&#1072;&#1083;&#1077;&#1085;&#1090;&#1080;&#1085;&#1072;\Desktop\&#1057;&#1091;&#1089;&#1087;-&#1087;&#1086;&#1083;&#1110;&#1090;-&#1085;&#1072;&#1089;&#1090;&#1088;&#1086;&#1111;%20&#1089;&#1090;&#1091;&#1076;&#1077;&#1085;&#1090;&#1110;&#1074;_%202024_&#1079;&#1072;%20&#1088;&#1077;&#1079;&#1091;&#1083;&#1100;&#1090;.%202023%20&#1088;.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2;&#1072;&#1083;&#1077;&#1085;&#1090;&#1080;&#1085;&#1072;\Desktop\&#1057;&#1091;&#1089;&#1087;-&#1087;&#1086;&#1083;&#1110;&#1090;-&#1085;&#1072;&#1089;&#1090;&#1088;&#1086;&#1111;%20&#1089;&#1090;&#1091;&#1076;&#1077;&#1085;&#1090;&#1110;&#1074;_%202024_&#1079;&#1072;%20&#1088;&#1077;&#1079;&#1091;&#1083;&#1100;&#1090;.%202023%20&#1088;.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2;&#1072;&#1083;&#1077;&#1085;&#1090;&#1080;&#1085;&#1072;\Desktop\&#1057;&#1091;&#1089;&#1087;-&#1087;&#1086;&#1083;&#1110;&#1090;-&#1085;&#1072;&#1089;&#1090;&#1088;&#1086;&#1111;%20&#1089;&#1090;&#1091;&#1076;&#1077;&#1085;&#1090;&#1110;&#1074;_%202024_&#1079;&#1072;%20&#1088;&#1077;&#1079;&#1091;&#1083;&#1100;&#1090;.%202023%20&#1088;.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2;&#1072;&#1083;&#1077;&#1085;&#1090;&#1080;&#1085;&#1072;\Desktop\&#1057;&#1091;&#1089;&#1087;-&#1087;&#1086;&#1083;&#1110;&#1090;-&#1085;&#1072;&#1089;&#1090;&#1088;&#1086;&#1111;%20&#1089;&#1090;&#1091;&#1076;&#1077;&#1085;&#1090;&#1110;&#1074;_%202024_&#1079;&#1072;%20&#1088;&#1077;&#1079;&#1091;&#1083;&#1100;&#1090;.%202023%20&#1088;.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2;&#1072;&#1083;&#1077;&#1085;&#1090;&#1080;&#1085;&#1072;\Desktop\&#1057;&#1091;&#1089;&#1087;-&#1087;&#1086;&#1083;&#1110;&#1090;-&#1085;&#1072;&#1089;&#1090;&#1088;&#1086;&#1111;%20&#1089;&#1090;&#1091;&#1076;&#1077;&#1085;&#1090;&#1110;&#1074;_%202024_&#1079;&#1072;%20&#1088;&#1077;&#1079;&#1091;&#1083;&#1100;&#1090;.%202023%20&#1088;.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2;&#1072;&#1083;&#1077;&#1085;&#1090;&#1080;&#1085;&#1072;\Desktop\&#1057;&#1091;&#1089;&#1087;-&#1087;&#1086;&#1083;&#1110;&#1090;-&#1085;&#1072;&#1089;&#1090;&#1088;&#1086;&#1111;%20&#1089;&#1090;&#1091;&#1076;&#1077;&#1085;&#1090;&#1110;&#1074;_%202024_&#1079;&#1072;%20&#1088;&#1077;&#1079;&#1091;&#1083;&#1100;&#1090;.%202023%20&#1088;.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600" b="1"/>
              <a:t>Інтерес</a:t>
            </a:r>
            <a:r>
              <a:rPr lang="ru-RU" sz="3600" b="1" baseline="0"/>
              <a:t> до політики</a:t>
            </a:r>
            <a:endParaRPr lang="ru-RU" sz="36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листопад 2023 р.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важко відповісти</c:v>
                </c:pt>
                <c:pt idx="1">
                  <c:v>зовсім не цікавить політика</c:v>
                </c:pt>
                <c:pt idx="2">
                  <c:v>скоріше не цікавлюся, ніж цікавлюся</c:v>
                </c:pt>
                <c:pt idx="3">
                  <c:v>скоріше цікавлюся, ніж не цікавлюся</c:v>
                </c:pt>
                <c:pt idx="4">
                  <c:v>дуже цікавлюся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9.1999999999999998E-2</c:v>
                </c:pt>
                <c:pt idx="1">
                  <c:v>6.5000000000000002E-2</c:v>
                </c:pt>
                <c:pt idx="2">
                  <c:v>0.19600000000000001</c:v>
                </c:pt>
                <c:pt idx="3">
                  <c:v>0.48399999999999999</c:v>
                </c:pt>
                <c:pt idx="4">
                  <c:v>0.16300000000000001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6D-4C13-ADEA-A9E5757EBE7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січень 2022 р.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важко відповісти</c:v>
                </c:pt>
                <c:pt idx="1">
                  <c:v>зовсім не цікавить політика</c:v>
                </c:pt>
                <c:pt idx="2">
                  <c:v>скоріше не цікавлюся, ніж цікавлюся</c:v>
                </c:pt>
                <c:pt idx="3">
                  <c:v>скоріше цікавлюся, ніж не цікавлюся</c:v>
                </c:pt>
                <c:pt idx="4">
                  <c:v>дуже цікавлюся</c:v>
                </c:pt>
              </c:strCache>
            </c:strRef>
          </c:cat>
          <c:val>
            <c:numRef>
              <c:f>Лист1!$C$2:$C$6</c:f>
              <c:numCache>
                <c:formatCode>0.00%</c:formatCode>
                <c:ptCount val="5"/>
                <c:pt idx="0">
                  <c:v>0.183</c:v>
                </c:pt>
                <c:pt idx="1">
                  <c:v>0.104</c:v>
                </c:pt>
                <c:pt idx="2">
                  <c:v>0.34699999999999998</c:v>
                </c:pt>
                <c:pt idx="3">
                  <c:v>0.23799999999999999</c:v>
                </c:pt>
                <c:pt idx="4">
                  <c:v>0.129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6D-4C13-ADEA-A9E5757EBE7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листопад 2022 р.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важко відповісти</c:v>
                </c:pt>
                <c:pt idx="1">
                  <c:v>зовсім не цікавить політика</c:v>
                </c:pt>
                <c:pt idx="2">
                  <c:v>скоріше не цікавлюся, ніж цікавлюся</c:v>
                </c:pt>
                <c:pt idx="3">
                  <c:v>скоріше цікавлюся, ніж не цікавлюся</c:v>
                </c:pt>
                <c:pt idx="4">
                  <c:v>дуже цікавлюся</c:v>
                </c:pt>
              </c:strCache>
            </c:strRef>
          </c:cat>
          <c:val>
            <c:numRef>
              <c:f>Лист1!$D$2:$D$6</c:f>
              <c:numCache>
                <c:formatCode>0.00%</c:formatCode>
                <c:ptCount val="5"/>
                <c:pt idx="0">
                  <c:v>0.14799999999999999</c:v>
                </c:pt>
                <c:pt idx="1">
                  <c:v>3.3000000000000002E-2</c:v>
                </c:pt>
                <c:pt idx="2">
                  <c:v>0.158</c:v>
                </c:pt>
                <c:pt idx="3" formatCode="0%">
                  <c:v>0.49</c:v>
                </c:pt>
                <c:pt idx="4">
                  <c:v>0.17100000000000001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6D-4C13-ADEA-A9E5757EBE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62030496"/>
        <c:axId val="1861003968"/>
      </c:barChart>
      <c:catAx>
        <c:axId val="1862030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61003968"/>
        <c:crosses val="autoZero"/>
        <c:auto val="1"/>
        <c:lblAlgn val="ctr"/>
        <c:lblOffset val="100"/>
        <c:noMultiLvlLbl val="0"/>
      </c:catAx>
      <c:valAx>
        <c:axId val="18610039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62030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 b="1"/>
              <a:t>Рівень</a:t>
            </a:r>
            <a:r>
              <a:rPr lang="ru-RU" sz="2800" b="1" baseline="0"/>
              <a:t> довіри до суспільних інституцій (зовсім не довіряють</a:t>
            </a:r>
            <a:r>
              <a:rPr lang="ru-RU" sz="2800" baseline="0"/>
              <a:t>)</a:t>
            </a:r>
            <a:endParaRPr lang="ru-RU" sz="28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Лист1!$B$184</c:f>
              <c:strCache>
                <c:ptCount val="1"/>
                <c:pt idx="0">
                  <c:v>січень 2022 р.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Лист1!$A$185:$A$193</c:f>
              <c:strCache>
                <c:ptCount val="9"/>
                <c:pt idx="0">
                  <c:v>до Національної поліції</c:v>
                </c:pt>
                <c:pt idx="1">
                  <c:v>до СБУ</c:v>
                </c:pt>
                <c:pt idx="2">
                  <c:v>до волонтерських організацій</c:v>
                </c:pt>
                <c:pt idx="3">
                  <c:v>до громадських організацій</c:v>
                </c:pt>
                <c:pt idx="4">
                  <c:v>до прокуратури</c:v>
                </c:pt>
                <c:pt idx="5">
                  <c:v>до профспілок</c:v>
                </c:pt>
                <c:pt idx="6">
                  <c:v>до Муніципальної поліції</c:v>
                </c:pt>
                <c:pt idx="7">
                  <c:v> до Збройних сил України</c:v>
                </c:pt>
                <c:pt idx="8">
                  <c:v>до ЗМІ</c:v>
                </c:pt>
              </c:strCache>
            </c:strRef>
          </c:cat>
          <c:val>
            <c:numRef>
              <c:f>Лист1!$B$185:$B$193</c:f>
              <c:numCache>
                <c:formatCode>0.00%</c:formatCode>
                <c:ptCount val="9"/>
                <c:pt idx="0">
                  <c:v>3.9E-2</c:v>
                </c:pt>
                <c:pt idx="1">
                  <c:v>4.2000000000000003E-2</c:v>
                </c:pt>
                <c:pt idx="2">
                  <c:v>4.2999999999999997E-2</c:v>
                </c:pt>
                <c:pt idx="3">
                  <c:v>5.3999999999999999E-2</c:v>
                </c:pt>
                <c:pt idx="4" formatCode="0%">
                  <c:v>0.05</c:v>
                </c:pt>
                <c:pt idx="5" formatCode="0%">
                  <c:v>0.06</c:v>
                </c:pt>
                <c:pt idx="6">
                  <c:v>7.3999999999999996E-2</c:v>
                </c:pt>
                <c:pt idx="7">
                  <c:v>4.4999999999999998E-2</c:v>
                </c:pt>
                <c:pt idx="8">
                  <c:v>0.104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C1-4972-AE51-C9A269F0FEBE}"/>
            </c:ext>
          </c:extLst>
        </c:ser>
        <c:ser>
          <c:idx val="1"/>
          <c:order val="1"/>
          <c:tx>
            <c:strRef>
              <c:f>Лист1!$C$184</c:f>
              <c:strCache>
                <c:ptCount val="1"/>
                <c:pt idx="0">
                  <c:v>листопад 2022 р.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Лист1!$A$185:$A$193</c:f>
              <c:strCache>
                <c:ptCount val="9"/>
                <c:pt idx="0">
                  <c:v>до Національної поліції</c:v>
                </c:pt>
                <c:pt idx="1">
                  <c:v>до СБУ</c:v>
                </c:pt>
                <c:pt idx="2">
                  <c:v>до волонтерських організацій</c:v>
                </c:pt>
                <c:pt idx="3">
                  <c:v>до громадських організацій</c:v>
                </c:pt>
                <c:pt idx="4">
                  <c:v>до прокуратури</c:v>
                </c:pt>
                <c:pt idx="5">
                  <c:v>до профспілок</c:v>
                </c:pt>
                <c:pt idx="6">
                  <c:v>до Муніципальної поліції</c:v>
                </c:pt>
                <c:pt idx="7">
                  <c:v> до Збройних сил України</c:v>
                </c:pt>
                <c:pt idx="8">
                  <c:v>до ЗМІ</c:v>
                </c:pt>
              </c:strCache>
            </c:strRef>
          </c:cat>
          <c:val>
            <c:numRef>
              <c:f>Лист1!$C$185:$C$193</c:f>
              <c:numCache>
                <c:formatCode>0.00%</c:formatCode>
                <c:ptCount val="9"/>
                <c:pt idx="0" formatCode="0%">
                  <c:v>0.03</c:v>
                </c:pt>
                <c:pt idx="1">
                  <c:v>1.4E-2</c:v>
                </c:pt>
                <c:pt idx="2" formatCode="0%">
                  <c:v>0.02</c:v>
                </c:pt>
                <c:pt idx="3" formatCode="0%">
                  <c:v>0.02</c:v>
                </c:pt>
                <c:pt idx="4">
                  <c:v>0.05</c:v>
                </c:pt>
                <c:pt idx="5">
                  <c:v>6.7000000000000004E-2</c:v>
                </c:pt>
                <c:pt idx="6">
                  <c:v>0.05</c:v>
                </c:pt>
                <c:pt idx="7" formatCode="0%">
                  <c:v>0</c:v>
                </c:pt>
                <c:pt idx="8" formatCode="0%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C1-4972-AE51-C9A269F0FEBE}"/>
            </c:ext>
          </c:extLst>
        </c:ser>
        <c:ser>
          <c:idx val="2"/>
          <c:order val="2"/>
          <c:tx>
            <c:strRef>
              <c:f>Лист1!$D$184</c:f>
              <c:strCache>
                <c:ptCount val="1"/>
                <c:pt idx="0">
                  <c:v>листопад 2023 р.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Лист1!$A$185:$A$193</c:f>
              <c:strCache>
                <c:ptCount val="9"/>
                <c:pt idx="0">
                  <c:v>до Національної поліції</c:v>
                </c:pt>
                <c:pt idx="1">
                  <c:v>до СБУ</c:v>
                </c:pt>
                <c:pt idx="2">
                  <c:v>до волонтерських організацій</c:v>
                </c:pt>
                <c:pt idx="3">
                  <c:v>до громадських організацій</c:v>
                </c:pt>
                <c:pt idx="4">
                  <c:v>до прокуратури</c:v>
                </c:pt>
                <c:pt idx="5">
                  <c:v>до профспілок</c:v>
                </c:pt>
                <c:pt idx="6">
                  <c:v>до Муніципальної поліції</c:v>
                </c:pt>
                <c:pt idx="7">
                  <c:v> до Збройних сил України</c:v>
                </c:pt>
                <c:pt idx="8">
                  <c:v>до ЗМІ</c:v>
                </c:pt>
              </c:strCache>
            </c:strRef>
          </c:cat>
          <c:val>
            <c:numRef>
              <c:f>Лист1!$D$185:$D$193</c:f>
              <c:numCache>
                <c:formatCode>0.00%</c:formatCode>
                <c:ptCount val="9"/>
                <c:pt idx="0">
                  <c:v>3.9E-2</c:v>
                </c:pt>
                <c:pt idx="1">
                  <c:v>2.5999999999999999E-2</c:v>
                </c:pt>
                <c:pt idx="2" formatCode="0%">
                  <c:v>0.01</c:v>
                </c:pt>
                <c:pt idx="3" formatCode="0%">
                  <c:v>0.01</c:v>
                </c:pt>
                <c:pt idx="4">
                  <c:v>7.1999999999999995E-2</c:v>
                </c:pt>
                <c:pt idx="5">
                  <c:v>7.8E-2</c:v>
                </c:pt>
                <c:pt idx="6">
                  <c:v>6.5000000000000002E-2</c:v>
                </c:pt>
                <c:pt idx="7" formatCode="0%">
                  <c:v>0.01</c:v>
                </c:pt>
                <c:pt idx="8">
                  <c:v>0.13100000000000001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8C1-4972-AE51-C9A269F0FE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107381056"/>
        <c:axId val="1988717696"/>
      </c:barChart>
      <c:catAx>
        <c:axId val="21073810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88717696"/>
        <c:crosses val="autoZero"/>
        <c:auto val="1"/>
        <c:lblAlgn val="ctr"/>
        <c:lblOffset val="100"/>
        <c:noMultiLvlLbl val="0"/>
      </c:catAx>
      <c:valAx>
        <c:axId val="19887176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07381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600" b="1"/>
              <a:t>Рівень</a:t>
            </a:r>
            <a:r>
              <a:rPr lang="ru-RU" sz="3600" b="1" baseline="0"/>
              <a:t> довіри до політичних партій</a:t>
            </a:r>
            <a:endParaRPr lang="ru-RU" sz="36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1105354058721934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802-4D0C-B7AB-7F658145E916}"/>
                </c:ext>
              </c:extLst>
            </c:dLbl>
            <c:dLbl>
              <c:idx val="1"/>
              <c:layout>
                <c:manualLayout>
                  <c:x val="0.13126079447322972"/>
                  <c:y val="3.34587994403159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802-4D0C-B7AB-7F658145E916}"/>
                </c:ext>
              </c:extLst>
            </c:dLbl>
            <c:dLbl>
              <c:idx val="2"/>
              <c:layout>
                <c:manualLayout>
                  <c:x val="0.30397236614853179"/>
                  <c:y val="-6.134042369743698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802-4D0C-B7AB-7F658145E916}"/>
                </c:ext>
              </c:extLst>
            </c:dLbl>
            <c:dLbl>
              <c:idx val="3"/>
              <c:layout>
                <c:manualLayout>
                  <c:x val="0.29015544041450758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802-4D0C-B7AB-7F658145E916}"/>
                </c:ext>
              </c:extLst>
            </c:dLbl>
            <c:dLbl>
              <c:idx val="4"/>
              <c:layout>
                <c:manualLayout>
                  <c:x val="0.1750143926309729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802-4D0C-B7AB-7F658145E9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Лист1!$A$209:$A$213</c:f>
              <c:strCache>
                <c:ptCount val="5"/>
                <c:pt idx="0">
                  <c:v>цілком довіряю</c:v>
                </c:pt>
                <c:pt idx="1">
                  <c:v>скоріше довіряю, ніж не довіряю</c:v>
                </c:pt>
                <c:pt idx="2">
                  <c:v>важко відповісти</c:v>
                </c:pt>
                <c:pt idx="3">
                  <c:v>скоріше не довіряю, ніж довіряю</c:v>
                </c:pt>
                <c:pt idx="4">
                  <c:v>зовсім не довіряю</c:v>
                </c:pt>
              </c:strCache>
            </c:strRef>
          </c:cat>
          <c:val>
            <c:numRef>
              <c:f>Лист1!$B$209:$B$213</c:f>
              <c:numCache>
                <c:formatCode>0.00%</c:formatCode>
                <c:ptCount val="5"/>
                <c:pt idx="0">
                  <c:v>2.5999999999999999E-2</c:v>
                </c:pt>
                <c:pt idx="1">
                  <c:v>8.5000000000000006E-2</c:v>
                </c:pt>
                <c:pt idx="2">
                  <c:v>0.38600000000000001</c:v>
                </c:pt>
                <c:pt idx="3">
                  <c:v>0.35899999999999999</c:v>
                </c:pt>
                <c:pt idx="4">
                  <c:v>0.14399999999999999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802-4D0C-B7AB-7F658145E9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72563168"/>
        <c:axId val="4675520"/>
      </c:barChart>
      <c:catAx>
        <c:axId val="2072563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75520"/>
        <c:crosses val="autoZero"/>
        <c:auto val="1"/>
        <c:lblAlgn val="ctr"/>
        <c:lblOffset val="100"/>
        <c:noMultiLvlLbl val="0"/>
      </c:catAx>
      <c:valAx>
        <c:axId val="46755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72563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200" b="1" baseline="0" dirty="0" err="1"/>
              <a:t>Професійна</a:t>
            </a:r>
            <a:r>
              <a:rPr lang="ru-RU" sz="3200" b="1" baseline="0" dirty="0"/>
              <a:t> участь в </a:t>
            </a:r>
            <a:r>
              <a:rPr lang="ru-RU" sz="3200" b="1" baseline="0" dirty="0" err="1"/>
              <a:t>політичній</a:t>
            </a:r>
            <a:r>
              <a:rPr lang="ru-RU" sz="3200" b="1" baseline="0" dirty="0"/>
              <a:t> </a:t>
            </a:r>
            <a:r>
              <a:rPr lang="ru-RU" sz="3200" b="1" baseline="0" dirty="0" err="1"/>
              <a:t>партії</a:t>
            </a:r>
            <a:r>
              <a:rPr lang="ru-RU" sz="3200" b="1" baseline="0" dirty="0"/>
              <a:t> </a:t>
            </a:r>
            <a:r>
              <a:rPr lang="ru-RU" sz="3200" b="1" baseline="0" dirty="0" err="1"/>
              <a:t>чи</a:t>
            </a:r>
            <a:r>
              <a:rPr lang="ru-RU" sz="3200" b="1" baseline="0" dirty="0"/>
              <a:t> </a:t>
            </a:r>
            <a:r>
              <a:rPr lang="ru-RU" sz="3200" b="1" baseline="0" dirty="0" err="1"/>
              <a:t>русі</a:t>
            </a:r>
            <a:r>
              <a:rPr lang="ru-RU" sz="3200" b="1" baseline="0" dirty="0"/>
              <a:t> (за </a:t>
            </a:r>
            <a:r>
              <a:rPr lang="ru-RU" sz="3200" b="1" baseline="0" dirty="0" err="1"/>
              <a:t>останні</a:t>
            </a:r>
            <a:r>
              <a:rPr lang="ru-RU" sz="3200" b="1" baseline="0" dirty="0"/>
              <a:t> 12 </a:t>
            </a:r>
            <a:r>
              <a:rPr lang="ru-RU" sz="3200" b="1" baseline="0" dirty="0" err="1"/>
              <a:t>міс</a:t>
            </a:r>
            <a:r>
              <a:rPr lang="ru-RU" sz="3200" b="1" baseline="0" dirty="0"/>
              <a:t>.)</a:t>
            </a:r>
            <a:endParaRPr lang="ru-RU" sz="32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FE3-4F28-890C-DA70506E54C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FE3-4F28-890C-DA70506E54C7}"/>
              </c:ext>
            </c:extLst>
          </c:dPt>
          <c:dLbls>
            <c:dLbl>
              <c:idx val="0"/>
              <c:layout>
                <c:manualLayout>
                  <c:x val="0.10665135608048994"/>
                  <c:y val="1.7092082239720034E-2"/>
                </c:manualLayout>
              </c:layout>
              <c:tx>
                <c:rich>
                  <a:bodyPr/>
                  <a:lstStyle/>
                  <a:p>
                    <a:fld id="{C196697D-88C2-4C1E-B8A3-4829B4EC9598}" type="CATEGORYNAME">
                      <a:rPr lang="ru-RU"/>
                      <a:pPr/>
                      <a:t>[ИМЯ КАТЕГОРИИ]</a:t>
                    </a:fld>
                    <a:r>
                      <a:rPr lang="ru-RU" baseline="0"/>
                      <a:t> </a:t>
                    </a:r>
                    <a:fld id="{2FF80CB5-8EE3-4378-9ABC-6ED4E0D492BD}" type="VALUE">
                      <a:rPr lang="ru-RU" baseline="0"/>
                      <a:pPr/>
                      <a:t>[ЗНАЧЕНИЕ]</a:t>
                    </a:fld>
                    <a:endParaRPr lang="ru-RU" baseline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FE3-4F28-890C-DA70506E54C7}"/>
                </c:ext>
              </c:extLst>
            </c:dLbl>
            <c:dLbl>
              <c:idx val="1"/>
              <c:layout>
                <c:manualLayout>
                  <c:x val="-0.18412817147856517"/>
                  <c:y val="-2.20446923301254E-2"/>
                </c:manualLayout>
              </c:layout>
              <c:tx>
                <c:rich>
                  <a:bodyPr/>
                  <a:lstStyle/>
                  <a:p>
                    <a:fld id="{D22318F5-B36A-4D5C-8A5E-00D865F88D24}" type="CATEGORYNAME">
                      <a:rPr lang="ru-RU"/>
                      <a:pPr/>
                      <a:t>[ИМЯ КАТЕГОРИИ]</a:t>
                    </a:fld>
                    <a:fld id="{6693CB98-D6C8-4A2A-ACB0-BCE7817CC621}" type="VALUE">
                      <a:rPr lang="ru-RU" baseline="0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FE3-4F28-890C-DA70506E54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Лист1!$A$234:$A$235</c:f>
              <c:strCache>
                <c:ptCount val="2"/>
                <c:pt idx="0">
                  <c:v>так</c:v>
                </c:pt>
                <c:pt idx="1">
                  <c:v>ні </c:v>
                </c:pt>
              </c:strCache>
            </c:strRef>
          </c:cat>
          <c:val>
            <c:numRef>
              <c:f>Лист1!$B$234:$B$235</c:f>
              <c:numCache>
                <c:formatCode>0.00%</c:formatCode>
                <c:ptCount val="2"/>
                <c:pt idx="0">
                  <c:v>3.9E-2</c:v>
                </c:pt>
                <c:pt idx="1">
                  <c:v>0.96099999999999997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FE3-4F28-890C-DA70506E54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200" b="1" baseline="0" dirty="0" err="1"/>
              <a:t>Професійна</a:t>
            </a:r>
            <a:r>
              <a:rPr lang="ru-RU" sz="3200" b="1" baseline="0" dirty="0"/>
              <a:t> участь в </a:t>
            </a:r>
            <a:r>
              <a:rPr lang="ru-RU" sz="3200" b="1" baseline="0" dirty="0" err="1"/>
              <a:t>іншій</a:t>
            </a:r>
            <a:r>
              <a:rPr lang="ru-RU" sz="3200" b="1" baseline="0" dirty="0"/>
              <a:t> </a:t>
            </a:r>
            <a:r>
              <a:rPr lang="ru-RU" sz="3200" b="1" baseline="0" dirty="0" err="1"/>
              <a:t>організації</a:t>
            </a:r>
            <a:r>
              <a:rPr lang="ru-RU" sz="3200" b="1" baseline="0" dirty="0"/>
              <a:t> </a:t>
            </a:r>
            <a:r>
              <a:rPr lang="ru-RU" sz="3200" b="1" baseline="0" dirty="0" err="1"/>
              <a:t>або</a:t>
            </a:r>
            <a:r>
              <a:rPr lang="ru-RU" sz="3200" b="1" baseline="0" dirty="0"/>
              <a:t> </a:t>
            </a:r>
            <a:r>
              <a:rPr lang="ru-RU" sz="3200" b="1" baseline="0" dirty="0" err="1"/>
              <a:t>об'єднанні</a:t>
            </a:r>
            <a:r>
              <a:rPr lang="ru-RU" sz="3200" b="1" baseline="0" dirty="0"/>
              <a:t> (за </a:t>
            </a:r>
            <a:r>
              <a:rPr lang="ru-RU" sz="3200" b="1" baseline="0" dirty="0" err="1"/>
              <a:t>останні</a:t>
            </a:r>
            <a:r>
              <a:rPr lang="ru-RU" sz="3200" b="1" baseline="0" dirty="0"/>
              <a:t> 12 </a:t>
            </a:r>
            <a:r>
              <a:rPr lang="ru-RU" sz="3200" b="1" baseline="0" dirty="0" err="1"/>
              <a:t>міс</a:t>
            </a:r>
            <a:r>
              <a:rPr lang="ru-RU" sz="3200" b="1" baseline="0" dirty="0"/>
              <a:t>.)</a:t>
            </a:r>
            <a:endParaRPr lang="ru-RU" sz="32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AC-4F1F-9529-B9D2DAB8D86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AAC-4F1F-9529-B9D2DAB8D862}"/>
              </c:ext>
            </c:extLst>
          </c:dPt>
          <c:dLbls>
            <c:dLbl>
              <c:idx val="0"/>
              <c:layout>
                <c:manualLayout>
                  <c:x val="7.3755358705161853E-2"/>
                  <c:y val="-6.6947360746573347E-3"/>
                </c:manualLayout>
              </c:layout>
              <c:tx>
                <c:rich>
                  <a:bodyPr/>
                  <a:lstStyle/>
                  <a:p>
                    <a:fld id="{BF632C27-4549-4266-BB6A-3A6C8E04456A}" type="CATEGORYNAME">
                      <a:rPr lang="ru-RU"/>
                      <a:pPr/>
                      <a:t>[ИМЯ КАТЕГОРИИ]</a:t>
                    </a:fld>
                    <a:r>
                      <a:rPr lang="ru-RU" baseline="0"/>
                      <a:t> </a:t>
                    </a:r>
                    <a:fld id="{52D631AE-3C95-4B58-8A59-A79163ECBC65}" type="VALUE">
                      <a:rPr lang="ru-RU" baseline="0"/>
                      <a:pPr/>
                      <a:t>[ЗНАЧЕНИЕ]</a:t>
                    </a:fld>
                    <a:endParaRPr lang="ru-RU" baseline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AAC-4F1F-9529-B9D2DAB8D862}"/>
                </c:ext>
              </c:extLst>
            </c:dLbl>
            <c:dLbl>
              <c:idx val="1"/>
              <c:layout>
                <c:manualLayout>
                  <c:x val="-0.13023184601924762"/>
                  <c:y val="-6.8281568970545353E-2"/>
                </c:manualLayout>
              </c:layout>
              <c:tx>
                <c:rich>
                  <a:bodyPr/>
                  <a:lstStyle/>
                  <a:p>
                    <a:fld id="{6E53E72A-E7C3-45C3-BF9C-3A1CD632C22F}" type="CATEGORYNAME">
                      <a:rPr lang="ru-RU"/>
                      <a:pPr/>
                      <a:t>[ИМЯ КАТЕГОРИИ]</a:t>
                    </a:fld>
                    <a:r>
                      <a:rPr lang="ru-RU" baseline="0"/>
                      <a:t> </a:t>
                    </a:r>
                    <a:fld id="{0BDA1905-ED33-4D57-9681-047F15C4F5CD}" type="VALUE">
                      <a:rPr lang="ru-RU" baseline="0"/>
                      <a:pPr/>
                      <a:t>[ЗНАЧЕНИЕ]</a:t>
                    </a:fld>
                    <a:endParaRPr lang="ru-RU" baseline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AAC-4F1F-9529-B9D2DAB8D8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Лист1!$A$240:$A$241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Лист1!$B$240:$B$241</c:f>
              <c:numCache>
                <c:formatCode>0.00%</c:formatCode>
                <c:ptCount val="2"/>
                <c:pt idx="0">
                  <c:v>0.124</c:v>
                </c:pt>
                <c:pt idx="1">
                  <c:v>0.876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AAC-4F1F-9529-B9D2DAB8D8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200" b="1"/>
              <a:t>Звернення</a:t>
            </a:r>
            <a:r>
              <a:rPr lang="ru-RU" sz="3200" b="1" baseline="0"/>
              <a:t> до політиків</a:t>
            </a:r>
            <a:endParaRPr lang="ru-RU" sz="32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Лист1!$A$266</c:f>
              <c:strCache>
                <c:ptCount val="1"/>
                <c:pt idx="0">
                  <c:v>ні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Лист1!$B$265:$D$265</c:f>
              <c:strCache>
                <c:ptCount val="3"/>
                <c:pt idx="0">
                  <c:v>січень 2022 р. </c:v>
                </c:pt>
                <c:pt idx="1">
                  <c:v>листопад 2022 р.</c:v>
                </c:pt>
                <c:pt idx="2">
                  <c:v>листопад 2023 р.</c:v>
                </c:pt>
              </c:strCache>
            </c:strRef>
          </c:cat>
          <c:val>
            <c:numRef>
              <c:f>Лист1!$B$266:$D$266</c:f>
              <c:numCache>
                <c:formatCode>0.00%</c:formatCode>
                <c:ptCount val="3"/>
                <c:pt idx="0">
                  <c:v>0.871</c:v>
                </c:pt>
                <c:pt idx="1">
                  <c:v>0.86199999999999999</c:v>
                </c:pt>
                <c:pt idx="2" formatCode="0%">
                  <c:v>0.85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01-4EF0-A7CA-B574922AE644}"/>
            </c:ext>
          </c:extLst>
        </c:ser>
        <c:ser>
          <c:idx val="1"/>
          <c:order val="1"/>
          <c:tx>
            <c:strRef>
              <c:f>Лист1!$A$267</c:f>
              <c:strCache>
                <c:ptCount val="1"/>
                <c:pt idx="0">
                  <c:v>так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Лист1!$B$265:$D$265</c:f>
              <c:strCache>
                <c:ptCount val="3"/>
                <c:pt idx="0">
                  <c:v>січень 2022 р. </c:v>
                </c:pt>
                <c:pt idx="1">
                  <c:v>листопад 2022 р.</c:v>
                </c:pt>
                <c:pt idx="2">
                  <c:v>листопад 2023 р.</c:v>
                </c:pt>
              </c:strCache>
            </c:strRef>
          </c:cat>
          <c:val>
            <c:numRef>
              <c:f>Лист1!$B$267:$D$267</c:f>
              <c:numCache>
                <c:formatCode>0.00%</c:formatCode>
                <c:ptCount val="3"/>
                <c:pt idx="0">
                  <c:v>0.129</c:v>
                </c:pt>
                <c:pt idx="1">
                  <c:v>0.13200000000000001</c:v>
                </c:pt>
                <c:pt idx="2" formatCode="0%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01-4EF0-A7CA-B574922AE6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72517568"/>
        <c:axId val="1850495664"/>
      </c:barChart>
      <c:catAx>
        <c:axId val="2072517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50495664"/>
        <c:crosses val="autoZero"/>
        <c:auto val="1"/>
        <c:lblAlgn val="ctr"/>
        <c:lblOffset val="100"/>
        <c:noMultiLvlLbl val="0"/>
      </c:catAx>
      <c:valAx>
        <c:axId val="1850495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72517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200" b="1"/>
              <a:t>Задоволеність</a:t>
            </a:r>
            <a:r>
              <a:rPr lang="ru-RU" sz="3200" b="1" baseline="0"/>
              <a:t> зверненням до політиків</a:t>
            </a:r>
            <a:endParaRPr lang="ru-RU" sz="32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Лист1!$B$272</c:f>
              <c:strCache>
                <c:ptCount val="1"/>
                <c:pt idx="0">
                  <c:v>січень 2022 р.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Лист1!$A$273:$A$277</c:f>
              <c:strCache>
                <c:ptCount val="5"/>
                <c:pt idx="0">
                  <c:v>не звертався до політиків</c:v>
                </c:pt>
                <c:pt idx="1">
                  <c:v>зовсім не задоволений</c:v>
                </c:pt>
                <c:pt idx="2">
                  <c:v>скоріше не задоволений, ніж задоволений</c:v>
                </c:pt>
                <c:pt idx="3">
                  <c:v>скоріше задоволений, ніж не задоволений</c:v>
                </c:pt>
                <c:pt idx="4">
                  <c:v>цілком задоволений</c:v>
                </c:pt>
              </c:strCache>
            </c:strRef>
          </c:cat>
          <c:val>
            <c:numRef>
              <c:f>Лист1!$B$273:$B$277</c:f>
              <c:numCache>
                <c:formatCode>0.00%</c:formatCode>
                <c:ptCount val="5"/>
                <c:pt idx="0">
                  <c:v>0.77700000000000002</c:v>
                </c:pt>
                <c:pt idx="1">
                  <c:v>3.2000000000000001E-2</c:v>
                </c:pt>
                <c:pt idx="2">
                  <c:v>9.9000000000000005E-2</c:v>
                </c:pt>
                <c:pt idx="3">
                  <c:v>6.5000000000000002E-2</c:v>
                </c:pt>
                <c:pt idx="4">
                  <c:v>2.7E-2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10-4591-98D7-996B4EFD2CBD}"/>
            </c:ext>
          </c:extLst>
        </c:ser>
        <c:ser>
          <c:idx val="1"/>
          <c:order val="1"/>
          <c:tx>
            <c:strRef>
              <c:f>Лист1!$C$272</c:f>
              <c:strCache>
                <c:ptCount val="1"/>
                <c:pt idx="0">
                  <c:v>листопад 2022 р.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Лист1!$A$273:$A$277</c:f>
              <c:strCache>
                <c:ptCount val="5"/>
                <c:pt idx="0">
                  <c:v>не звертався до політиків</c:v>
                </c:pt>
                <c:pt idx="1">
                  <c:v>зовсім не задоволений</c:v>
                </c:pt>
                <c:pt idx="2">
                  <c:v>скоріше не задоволений, ніж задоволений</c:v>
                </c:pt>
                <c:pt idx="3">
                  <c:v>скоріше задоволений, ніж не задоволений</c:v>
                </c:pt>
                <c:pt idx="4">
                  <c:v>цілком задоволений</c:v>
                </c:pt>
              </c:strCache>
            </c:strRef>
          </c:cat>
          <c:val>
            <c:numRef>
              <c:f>Лист1!$C$273:$C$277</c:f>
              <c:numCache>
                <c:formatCode>0%</c:formatCode>
                <c:ptCount val="5"/>
                <c:pt idx="0" formatCode="0.00%">
                  <c:v>0.76200000000000001</c:v>
                </c:pt>
                <c:pt idx="1">
                  <c:v>0.03</c:v>
                </c:pt>
                <c:pt idx="2">
                  <c:v>0.08</c:v>
                </c:pt>
                <c:pt idx="3" formatCode="0.00%">
                  <c:v>9.1999999999999998E-2</c:v>
                </c:pt>
                <c:pt idx="4" formatCode="0.00%">
                  <c:v>3.5999999999999997E-2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10-4591-98D7-996B4EFD2CBD}"/>
            </c:ext>
          </c:extLst>
        </c:ser>
        <c:ser>
          <c:idx val="2"/>
          <c:order val="2"/>
          <c:tx>
            <c:strRef>
              <c:f>Лист1!$D$272</c:f>
              <c:strCache>
                <c:ptCount val="1"/>
                <c:pt idx="0">
                  <c:v>листопад 2023 р.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Лист1!$A$273:$A$277</c:f>
              <c:strCache>
                <c:ptCount val="5"/>
                <c:pt idx="0">
                  <c:v>не звертався до політиків</c:v>
                </c:pt>
                <c:pt idx="1">
                  <c:v>зовсім не задоволений</c:v>
                </c:pt>
                <c:pt idx="2">
                  <c:v>скоріше не задоволений, ніж задоволений</c:v>
                </c:pt>
                <c:pt idx="3">
                  <c:v>скоріше задоволений, ніж не задоволений</c:v>
                </c:pt>
                <c:pt idx="4">
                  <c:v>цілком задоволений</c:v>
                </c:pt>
              </c:strCache>
            </c:strRef>
          </c:cat>
          <c:val>
            <c:numRef>
              <c:f>Лист1!$D$273:$D$277</c:f>
              <c:numCache>
                <c:formatCode>0.00%</c:formatCode>
                <c:ptCount val="5"/>
                <c:pt idx="0">
                  <c:v>0.77800000000000002</c:v>
                </c:pt>
                <c:pt idx="1">
                  <c:v>5.2999999999999999E-2</c:v>
                </c:pt>
                <c:pt idx="2">
                  <c:v>6.0999999999999999E-2</c:v>
                </c:pt>
                <c:pt idx="3">
                  <c:v>9.1999999999999998E-2</c:v>
                </c:pt>
                <c:pt idx="4">
                  <c:v>1.6E-2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110-4591-98D7-996B4EFD2C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56585920"/>
        <c:axId val="4433840"/>
      </c:barChart>
      <c:catAx>
        <c:axId val="19565859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33840"/>
        <c:crosses val="autoZero"/>
        <c:auto val="1"/>
        <c:lblAlgn val="ctr"/>
        <c:lblOffset val="100"/>
        <c:noMultiLvlLbl val="0"/>
      </c:catAx>
      <c:valAx>
        <c:axId val="44338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56585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600" b="1"/>
              <a:t>Участь</a:t>
            </a:r>
            <a:r>
              <a:rPr lang="ru-RU" sz="3600" b="1" baseline="0"/>
              <a:t> у санкціонованих мітингах або демонстраціях</a:t>
            </a:r>
            <a:endParaRPr lang="ru-RU" sz="36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Лист1!$B$295</c:f>
              <c:strCache>
                <c:ptCount val="1"/>
                <c:pt idx="0">
                  <c:v>січень 2022 р.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Лист1!$A$296:$A$298</c:f>
              <c:strCache>
                <c:ptCount val="3"/>
                <c:pt idx="0">
                  <c:v>ні</c:v>
                </c:pt>
                <c:pt idx="1">
                  <c:v>мимоволі ставав учасником лише несанкціонованих мітингів</c:v>
                </c:pt>
                <c:pt idx="2">
                  <c:v>так</c:v>
                </c:pt>
              </c:strCache>
            </c:strRef>
          </c:cat>
          <c:val>
            <c:numRef>
              <c:f>Лист1!$B$296:$B$298</c:f>
              <c:numCache>
                <c:formatCode>0.00%</c:formatCode>
                <c:ptCount val="3"/>
                <c:pt idx="0">
                  <c:v>0.92100000000000004</c:v>
                </c:pt>
                <c:pt idx="1">
                  <c:v>3.4000000000000002E-2</c:v>
                </c:pt>
                <c:pt idx="2">
                  <c:v>4.4999999999999998E-2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0E-4A12-8BB5-B9476570C5C7}"/>
            </c:ext>
          </c:extLst>
        </c:ser>
        <c:ser>
          <c:idx val="1"/>
          <c:order val="1"/>
          <c:tx>
            <c:strRef>
              <c:f>Лист1!$C$295</c:f>
              <c:strCache>
                <c:ptCount val="1"/>
                <c:pt idx="0">
                  <c:v>листопад 2022 р.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Лист1!$A$296:$A$298</c:f>
              <c:strCache>
                <c:ptCount val="3"/>
                <c:pt idx="0">
                  <c:v>ні</c:v>
                </c:pt>
                <c:pt idx="1">
                  <c:v>мимоволі ставав учасником лише несанкціонованих мітингів</c:v>
                </c:pt>
                <c:pt idx="2">
                  <c:v>так</c:v>
                </c:pt>
              </c:strCache>
            </c:strRef>
          </c:cat>
          <c:val>
            <c:numRef>
              <c:f>Лист1!$C$296:$C$298</c:f>
              <c:numCache>
                <c:formatCode>0%</c:formatCode>
                <c:ptCount val="3"/>
                <c:pt idx="0" formatCode="0.00%">
                  <c:v>0.86899999999999999</c:v>
                </c:pt>
                <c:pt idx="1">
                  <c:v>0.05</c:v>
                </c:pt>
                <c:pt idx="2" formatCode="0.00%">
                  <c:v>8.1000000000000003E-2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0E-4A12-8BB5-B9476570C5C7}"/>
            </c:ext>
          </c:extLst>
        </c:ser>
        <c:ser>
          <c:idx val="2"/>
          <c:order val="2"/>
          <c:tx>
            <c:strRef>
              <c:f>Лист1!$D$295</c:f>
              <c:strCache>
                <c:ptCount val="1"/>
                <c:pt idx="0">
                  <c:v>листопад 2023 р.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Лист1!$A$296:$A$298</c:f>
              <c:strCache>
                <c:ptCount val="3"/>
                <c:pt idx="0">
                  <c:v>ні</c:v>
                </c:pt>
                <c:pt idx="1">
                  <c:v>мимоволі ставав учасником лише несанкціонованих мітингів</c:v>
                </c:pt>
                <c:pt idx="2">
                  <c:v>так</c:v>
                </c:pt>
              </c:strCache>
            </c:strRef>
          </c:cat>
          <c:val>
            <c:numRef>
              <c:f>Лист1!$D$296:$D$298</c:f>
              <c:numCache>
                <c:formatCode>0.00%</c:formatCode>
                <c:ptCount val="3"/>
                <c:pt idx="0" formatCode="0%">
                  <c:v>0.85</c:v>
                </c:pt>
                <c:pt idx="1">
                  <c:v>5.1999999999999998E-2</c:v>
                </c:pt>
                <c:pt idx="2">
                  <c:v>9.8000000000000004E-2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0E-4A12-8BB5-B9476570C5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66683376"/>
        <c:axId val="1555319536"/>
      </c:barChart>
      <c:catAx>
        <c:axId val="12666833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55319536"/>
        <c:crosses val="autoZero"/>
        <c:auto val="1"/>
        <c:lblAlgn val="ctr"/>
        <c:lblOffset val="100"/>
        <c:noMultiLvlLbl val="0"/>
      </c:catAx>
      <c:valAx>
        <c:axId val="15553195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66683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600" b="1"/>
              <a:t>Участь</a:t>
            </a:r>
            <a:r>
              <a:rPr lang="ru-RU" sz="3600" b="1" baseline="0"/>
              <a:t> у громадському житті</a:t>
            </a:r>
            <a:endParaRPr lang="ru-RU" sz="36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Лист1!$B$302</c:f>
              <c:strCache>
                <c:ptCount val="1"/>
                <c:pt idx="0">
                  <c:v>січень 2022 р.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Лист1!$A$303:$A$306</c:f>
              <c:strCache>
                <c:ptCount val="4"/>
                <c:pt idx="0">
                  <c:v>ні, не брав участі</c:v>
                </c:pt>
                <c:pt idx="1">
                  <c:v>так, час від часу</c:v>
                </c:pt>
                <c:pt idx="2">
                  <c:v>так, брав участь 1- 2 рази</c:v>
                </c:pt>
                <c:pt idx="3">
                  <c:v>так, доволі часто</c:v>
                </c:pt>
              </c:strCache>
            </c:strRef>
          </c:cat>
          <c:val>
            <c:numRef>
              <c:f>Лист1!$B$303:$B$306</c:f>
              <c:numCache>
                <c:formatCode>0.00%</c:formatCode>
                <c:ptCount val="4"/>
                <c:pt idx="0">
                  <c:v>0.45500000000000002</c:v>
                </c:pt>
                <c:pt idx="1">
                  <c:v>0.25700000000000001</c:v>
                </c:pt>
                <c:pt idx="2">
                  <c:v>0.20799999999999999</c:v>
                </c:pt>
                <c:pt idx="3">
                  <c:v>7.9000000000000001E-2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4E-4CDB-97AB-22471C0BB343}"/>
            </c:ext>
          </c:extLst>
        </c:ser>
        <c:ser>
          <c:idx val="1"/>
          <c:order val="1"/>
          <c:tx>
            <c:strRef>
              <c:f>Лист1!$C$302</c:f>
              <c:strCache>
                <c:ptCount val="1"/>
                <c:pt idx="0">
                  <c:v>листопад 2022 р.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Лист1!$A$303:$A$306</c:f>
              <c:strCache>
                <c:ptCount val="4"/>
                <c:pt idx="0">
                  <c:v>ні, не брав участі</c:v>
                </c:pt>
                <c:pt idx="1">
                  <c:v>так, час від часу</c:v>
                </c:pt>
                <c:pt idx="2">
                  <c:v>так, брав участь 1- 2 рази</c:v>
                </c:pt>
                <c:pt idx="3">
                  <c:v>так, доволі часто</c:v>
                </c:pt>
              </c:strCache>
            </c:strRef>
          </c:cat>
          <c:val>
            <c:numRef>
              <c:f>Лист1!$C$303:$C$306</c:f>
              <c:numCache>
                <c:formatCode>0.00%</c:formatCode>
                <c:ptCount val="4"/>
                <c:pt idx="0">
                  <c:v>0.22800000000000001</c:v>
                </c:pt>
                <c:pt idx="1">
                  <c:v>0.39300000000000002</c:v>
                </c:pt>
                <c:pt idx="2">
                  <c:v>0.255</c:v>
                </c:pt>
                <c:pt idx="3">
                  <c:v>0.124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4E-4CDB-97AB-22471C0BB343}"/>
            </c:ext>
          </c:extLst>
        </c:ser>
        <c:ser>
          <c:idx val="2"/>
          <c:order val="2"/>
          <c:tx>
            <c:strRef>
              <c:f>Лист1!$D$302</c:f>
              <c:strCache>
                <c:ptCount val="1"/>
                <c:pt idx="0">
                  <c:v>листопад 2023 р.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Лист1!$A$303:$A$306</c:f>
              <c:strCache>
                <c:ptCount val="4"/>
                <c:pt idx="0">
                  <c:v>ні, не брав участі</c:v>
                </c:pt>
                <c:pt idx="1">
                  <c:v>так, час від часу</c:v>
                </c:pt>
                <c:pt idx="2">
                  <c:v>так, брав участь 1- 2 рази</c:v>
                </c:pt>
                <c:pt idx="3">
                  <c:v>так, доволі часто</c:v>
                </c:pt>
              </c:strCache>
            </c:strRef>
          </c:cat>
          <c:val>
            <c:numRef>
              <c:f>Лист1!$D$303:$D$306</c:f>
              <c:numCache>
                <c:formatCode>0.00%</c:formatCode>
                <c:ptCount val="4"/>
                <c:pt idx="0">
                  <c:v>0.248</c:v>
                </c:pt>
                <c:pt idx="1">
                  <c:v>0.35899999999999999</c:v>
                </c:pt>
                <c:pt idx="2">
                  <c:v>0.28100000000000003</c:v>
                </c:pt>
                <c:pt idx="3">
                  <c:v>0.111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4E-4CDB-97AB-22471C0BB3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56635120"/>
        <c:axId val="4437168"/>
      </c:barChart>
      <c:catAx>
        <c:axId val="19566351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37168"/>
        <c:crosses val="autoZero"/>
        <c:auto val="1"/>
        <c:lblAlgn val="ctr"/>
        <c:lblOffset val="100"/>
        <c:noMultiLvlLbl val="0"/>
      </c:catAx>
      <c:valAx>
        <c:axId val="4437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56635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600" b="1"/>
              <a:t>Роль</a:t>
            </a:r>
            <a:r>
              <a:rPr lang="ru-RU" sz="3600" b="1" baseline="0"/>
              <a:t> у громадських заходах</a:t>
            </a:r>
            <a:endParaRPr lang="ru-RU" sz="36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Лист1!$B$326</c:f>
              <c:strCache>
                <c:ptCount val="1"/>
                <c:pt idx="0">
                  <c:v>січень 2022 р.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Лист1!$A$327:$A$330</c:f>
              <c:strCache>
                <c:ptCount val="4"/>
                <c:pt idx="0">
                  <c:v>спостерігач</c:v>
                </c:pt>
                <c:pt idx="1">
                  <c:v>не беру участі в жодних ініціативах</c:v>
                </c:pt>
                <c:pt idx="2">
                  <c:v>інколи беру участь у громадських заходах</c:v>
                </c:pt>
                <c:pt idx="3">
                  <c:v>активний учасник</c:v>
                </c:pt>
              </c:strCache>
            </c:strRef>
          </c:cat>
          <c:val>
            <c:numRef>
              <c:f>Лист1!$B$327:$B$330</c:f>
              <c:numCache>
                <c:formatCode>0.00%</c:formatCode>
                <c:ptCount val="4"/>
                <c:pt idx="0">
                  <c:v>0.40600000000000003</c:v>
                </c:pt>
                <c:pt idx="1">
                  <c:v>0.218</c:v>
                </c:pt>
                <c:pt idx="2">
                  <c:v>0.153</c:v>
                </c:pt>
                <c:pt idx="3">
                  <c:v>0.129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CD-43FA-9099-3E64F646ECA5}"/>
            </c:ext>
          </c:extLst>
        </c:ser>
        <c:ser>
          <c:idx val="1"/>
          <c:order val="1"/>
          <c:tx>
            <c:strRef>
              <c:f>Лист1!$C$326</c:f>
              <c:strCache>
                <c:ptCount val="1"/>
                <c:pt idx="0">
                  <c:v>листопад 2022 р.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Лист1!$A$327:$A$330</c:f>
              <c:strCache>
                <c:ptCount val="4"/>
                <c:pt idx="0">
                  <c:v>спостерігач</c:v>
                </c:pt>
                <c:pt idx="1">
                  <c:v>не беру участі в жодних ініціативах</c:v>
                </c:pt>
                <c:pt idx="2">
                  <c:v>інколи беру участь у громадських заходах</c:v>
                </c:pt>
                <c:pt idx="3">
                  <c:v>активний учасник</c:v>
                </c:pt>
              </c:strCache>
            </c:strRef>
          </c:cat>
          <c:val>
            <c:numRef>
              <c:f>Лист1!$C$327:$C$330</c:f>
              <c:numCache>
                <c:formatCode>0.00%</c:formatCode>
                <c:ptCount val="4"/>
                <c:pt idx="0" formatCode="0%">
                  <c:v>0.47</c:v>
                </c:pt>
                <c:pt idx="1">
                  <c:v>9.0999999999999998E-2</c:v>
                </c:pt>
                <c:pt idx="2">
                  <c:v>0.13100000000000001</c:v>
                </c:pt>
                <c:pt idx="3">
                  <c:v>0.188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CD-43FA-9099-3E64F646ECA5}"/>
            </c:ext>
          </c:extLst>
        </c:ser>
        <c:ser>
          <c:idx val="2"/>
          <c:order val="2"/>
          <c:tx>
            <c:strRef>
              <c:f>Лист1!$D$326</c:f>
              <c:strCache>
                <c:ptCount val="1"/>
                <c:pt idx="0">
                  <c:v>листопад 2023 р.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Лист1!$A$327:$A$330</c:f>
              <c:strCache>
                <c:ptCount val="4"/>
                <c:pt idx="0">
                  <c:v>спостерігач</c:v>
                </c:pt>
                <c:pt idx="1">
                  <c:v>не беру участі в жодних ініціативах</c:v>
                </c:pt>
                <c:pt idx="2">
                  <c:v>інколи беру участь у громадських заходах</c:v>
                </c:pt>
                <c:pt idx="3">
                  <c:v>активний учасник</c:v>
                </c:pt>
              </c:strCache>
            </c:strRef>
          </c:cat>
          <c:val>
            <c:numRef>
              <c:f>Лист1!$D$327:$D$330</c:f>
              <c:numCache>
                <c:formatCode>0.00%</c:formatCode>
                <c:ptCount val="4"/>
                <c:pt idx="0">
                  <c:v>0.41799999999999998</c:v>
                </c:pt>
                <c:pt idx="1">
                  <c:v>0.124</c:v>
                </c:pt>
                <c:pt idx="2">
                  <c:v>0.11799999999999999</c:v>
                </c:pt>
                <c:pt idx="3">
                  <c:v>0.22900000000000001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CD-43FA-9099-3E64F646EC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56614320"/>
        <c:axId val="4430096"/>
      </c:barChart>
      <c:catAx>
        <c:axId val="19566143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30096"/>
        <c:crosses val="autoZero"/>
        <c:auto val="1"/>
        <c:lblAlgn val="ctr"/>
        <c:lblOffset val="100"/>
        <c:noMultiLvlLbl val="0"/>
      </c:catAx>
      <c:valAx>
        <c:axId val="44300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56614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600" b="1"/>
              <a:t>Громадська</a:t>
            </a:r>
            <a:r>
              <a:rPr lang="ru-RU" sz="3600" b="1" baseline="0"/>
              <a:t> активність </a:t>
            </a:r>
            <a:r>
              <a:rPr lang="en-US" sz="3600" b="1" baseline="0"/>
              <a:t>vs </a:t>
            </a:r>
            <a:r>
              <a:rPr lang="uk-UA" sz="3600" b="1" baseline="0"/>
              <a:t>пасивність</a:t>
            </a:r>
            <a:endParaRPr lang="ru-RU" sz="3600" b="1"/>
          </a:p>
        </c:rich>
      </c:tx>
      <c:layout>
        <c:manualLayout>
          <c:xMode val="edge"/>
          <c:yMode val="edge"/>
          <c:x val="0.16958600945170713"/>
          <c:y val="1.89577306365077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Лист1!$B$369</c:f>
              <c:strCache>
                <c:ptCount val="1"/>
                <c:pt idx="0">
                  <c:v>січень 2022 р.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Лист1!$A$370:$A$372</c:f>
              <c:strCache>
                <c:ptCount val="3"/>
                <c:pt idx="0">
                  <c:v>громадсько пасивні</c:v>
                </c:pt>
                <c:pt idx="1">
                  <c:v>громадсько активні</c:v>
                </c:pt>
                <c:pt idx="2">
                  <c:v>я не задумувався над цим питанням</c:v>
                </c:pt>
              </c:strCache>
            </c:strRef>
          </c:cat>
          <c:val>
            <c:numRef>
              <c:f>Лист1!$B$370:$B$372</c:f>
              <c:numCache>
                <c:formatCode>0.00%</c:formatCode>
                <c:ptCount val="3"/>
                <c:pt idx="0">
                  <c:v>0.41099999999999998</c:v>
                </c:pt>
                <c:pt idx="1">
                  <c:v>0.29699999999999999</c:v>
                </c:pt>
                <c:pt idx="2">
                  <c:v>0.29199999999999998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62-4B5F-9AE6-2392BB99B604}"/>
            </c:ext>
          </c:extLst>
        </c:ser>
        <c:ser>
          <c:idx val="1"/>
          <c:order val="1"/>
          <c:tx>
            <c:strRef>
              <c:f>Лист1!$C$369</c:f>
              <c:strCache>
                <c:ptCount val="1"/>
                <c:pt idx="0">
                  <c:v>листопад 2022 р.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Лист1!$A$370:$A$372</c:f>
              <c:strCache>
                <c:ptCount val="3"/>
                <c:pt idx="0">
                  <c:v>громадсько пасивні</c:v>
                </c:pt>
                <c:pt idx="1">
                  <c:v>громадсько активні</c:v>
                </c:pt>
                <c:pt idx="2">
                  <c:v>я не задумувався над цим питанням</c:v>
                </c:pt>
              </c:strCache>
            </c:strRef>
          </c:cat>
          <c:val>
            <c:numRef>
              <c:f>Лист1!$C$370:$C$372</c:f>
              <c:numCache>
                <c:formatCode>0.00%</c:formatCode>
                <c:ptCount val="3"/>
                <c:pt idx="0">
                  <c:v>0.17399999999999999</c:v>
                </c:pt>
                <c:pt idx="1">
                  <c:v>0.65800000000000003</c:v>
                </c:pt>
                <c:pt idx="2">
                  <c:v>0.16800000000000001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62-4B5F-9AE6-2392BB99B604}"/>
            </c:ext>
          </c:extLst>
        </c:ser>
        <c:ser>
          <c:idx val="2"/>
          <c:order val="2"/>
          <c:tx>
            <c:strRef>
              <c:f>Лист1!$D$369</c:f>
              <c:strCache>
                <c:ptCount val="1"/>
                <c:pt idx="0">
                  <c:v>листопад 2023 р.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Лист1!$A$370:$A$372</c:f>
              <c:strCache>
                <c:ptCount val="3"/>
                <c:pt idx="0">
                  <c:v>громадсько пасивні</c:v>
                </c:pt>
                <c:pt idx="1">
                  <c:v>громадсько активні</c:v>
                </c:pt>
                <c:pt idx="2">
                  <c:v>я не задумувався над цим питанням</c:v>
                </c:pt>
              </c:strCache>
            </c:strRef>
          </c:cat>
          <c:val>
            <c:numRef>
              <c:f>Лист1!$D$370:$D$372</c:f>
              <c:numCache>
                <c:formatCode>0.00%</c:formatCode>
                <c:ptCount val="3"/>
                <c:pt idx="0">
                  <c:v>0.35899999999999999</c:v>
                </c:pt>
                <c:pt idx="1">
                  <c:v>0.45800000000000002</c:v>
                </c:pt>
                <c:pt idx="2">
                  <c:v>0.183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062-4B5F-9AE6-2392BB99B6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56671920"/>
        <c:axId val="2109511136"/>
      </c:barChart>
      <c:catAx>
        <c:axId val="19566719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09511136"/>
        <c:crosses val="autoZero"/>
        <c:auto val="1"/>
        <c:lblAlgn val="ctr"/>
        <c:lblOffset val="100"/>
        <c:noMultiLvlLbl val="0"/>
      </c:catAx>
      <c:valAx>
        <c:axId val="21095111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56671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600"/>
              <a:t>Участь у виборах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2916666666666671E-2"/>
          <c:y val="0.17604639487407336"/>
          <c:w val="0.85"/>
          <c:h val="0.75728692873825154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A65-462C-A0C8-23B567895734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A65-462C-A0C8-23B567895734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A65-462C-A0C8-23B567895734}"/>
              </c:ext>
            </c:extLst>
          </c:dPt>
          <c:dLbls>
            <c:dLbl>
              <c:idx val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7A65-462C-A0C8-23B567895734}"/>
                </c:ext>
              </c:extLst>
            </c:dLbl>
            <c:dLbl>
              <c:idx val="1"/>
              <c:layout>
                <c:manualLayout>
                  <c:x val="4.1480276921906679E-2"/>
                  <c:y val="-1.1001803079790307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FB48044E-A4CD-4BAB-8CC7-0940B29D494F}" type="CATEGORYNAME">
                      <a:rPr lang="ru-RU" sz="2400"/>
                      <a:pPr>
                        <a:defRPr sz="2400" b="1">
                          <a:solidFill>
                            <a:schemeClr val="accent1"/>
                          </a:solidFill>
                        </a:defRPr>
                      </a:pPr>
                      <a:t>[ИМЯ КАТЕГОРИИ]</a:t>
                    </a:fld>
                    <a:r>
                      <a:rPr lang="ru-RU" sz="2400" baseline="0"/>
                      <a:t>
30,7%
</a:t>
                    </a:r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A65-462C-A0C8-23B567895734}"/>
                </c:ext>
              </c:extLst>
            </c:dLbl>
            <c:dLbl>
              <c:idx val="2"/>
              <c:layout>
                <c:manualLayout>
                  <c:x val="-9.0166799802198647E-2"/>
                  <c:y val="-4.0349803922027999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E22753E2-236F-4F10-8FCC-90A9E9DD99FF}" type="CATEGORYNAME">
                      <a:rPr lang="ru-RU" sz="2400"/>
                      <a:pPr>
                        <a:defRPr sz="2400" b="1">
                          <a:solidFill>
                            <a:schemeClr val="accent1"/>
                          </a:solidFill>
                        </a:defRPr>
                      </a:pPr>
                      <a:t>[ИМЯ КАТЕГОРИИ]</a:t>
                    </a:fld>
                    <a:r>
                      <a:rPr lang="ru-RU" sz="2400" baseline="0"/>
                      <a:t>
69,3%
</a:t>
                    </a:r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A65-462C-A0C8-23B567895734}"/>
                </c:ext>
              </c:extLst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4472C4"/>
                </a:solidFill>
                <a:round/>
              </a:ln>
              <a:effectLst>
                <a:outerShdw blurRad="50800" dist="38100" dir="2700000" algn="tl" rotWithShape="0">
                  <a:srgbClr val="4472C4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accent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Лист1!$A$34:$A$36</c:f>
              <c:strCache>
                <c:ptCount val="3"/>
                <c:pt idx="0">
                  <c:v>участь у виборах</c:v>
                </c:pt>
                <c:pt idx="1">
                  <c:v>так</c:v>
                </c:pt>
                <c:pt idx="2">
                  <c:v>ні</c:v>
                </c:pt>
              </c:strCache>
            </c:strRef>
          </c:cat>
          <c:val>
            <c:numRef>
              <c:f>Лист1!$B$34:$B$36</c:f>
              <c:numCache>
                <c:formatCode>0.00%</c:formatCode>
                <c:ptCount val="3"/>
                <c:pt idx="1">
                  <c:v>0.69299999999999995</c:v>
                </c:pt>
                <c:pt idx="2">
                  <c:v>0.307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A65-462C-A0C8-23B567895734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accent6">
          <a:lumMod val="20000"/>
          <a:lumOff val="80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600" b="1"/>
              <a:t>Чинники</a:t>
            </a:r>
            <a:r>
              <a:rPr lang="ru-RU" sz="3600" b="1" baseline="0"/>
              <a:t> громадської активності</a:t>
            </a:r>
            <a:endParaRPr lang="ru-RU" sz="36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Лист1!$B$333</c:f>
              <c:strCache>
                <c:ptCount val="1"/>
                <c:pt idx="0">
                  <c:v>січень 2022 р.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Лист1!$A$334:$A$340</c:f>
              <c:strCache>
                <c:ptCount val="7"/>
                <c:pt idx="0">
                  <c:v>активна позиція особи сприяє громадській активності</c:v>
                </c:pt>
                <c:pt idx="1">
                  <c:v>наявність особистого інтересу</c:v>
                </c:pt>
                <c:pt idx="2">
                  <c:v>позитивний досвід співпраці</c:v>
                </c:pt>
                <c:pt idx="3">
                  <c:v>сприяння і підтримка громадських організацій</c:v>
                </c:pt>
                <c:pt idx="4">
                  <c:v>навчання громад громадській активності</c:v>
                </c:pt>
                <c:pt idx="5">
                  <c:v>бажання прорекламувати себе</c:v>
                </c:pt>
                <c:pt idx="6">
                  <c:v>тільки держава може сприяти</c:v>
                </c:pt>
              </c:strCache>
            </c:strRef>
          </c:cat>
          <c:val>
            <c:numRef>
              <c:f>Лист1!$B$334:$B$340</c:f>
              <c:numCache>
                <c:formatCode>0.00%</c:formatCode>
                <c:ptCount val="7"/>
                <c:pt idx="0">
                  <c:v>0.43099999999999999</c:v>
                </c:pt>
                <c:pt idx="1">
                  <c:v>0.624</c:v>
                </c:pt>
                <c:pt idx="2">
                  <c:v>0.36099999999999999</c:v>
                </c:pt>
                <c:pt idx="3">
                  <c:v>0.312</c:v>
                </c:pt>
                <c:pt idx="4">
                  <c:v>0.19800000000000001</c:v>
                </c:pt>
                <c:pt idx="5">
                  <c:v>0.114</c:v>
                </c:pt>
                <c:pt idx="6">
                  <c:v>0.11899999999999999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71-4732-905A-02F0DE6B0DB4}"/>
            </c:ext>
          </c:extLst>
        </c:ser>
        <c:ser>
          <c:idx val="1"/>
          <c:order val="1"/>
          <c:tx>
            <c:strRef>
              <c:f>Лист1!$C$333</c:f>
              <c:strCache>
                <c:ptCount val="1"/>
                <c:pt idx="0">
                  <c:v>листопад 2022 р.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Лист1!$A$334:$A$340</c:f>
              <c:strCache>
                <c:ptCount val="7"/>
                <c:pt idx="0">
                  <c:v>активна позиція особи сприяє громадській активності</c:v>
                </c:pt>
                <c:pt idx="1">
                  <c:v>наявність особистого інтересу</c:v>
                </c:pt>
                <c:pt idx="2">
                  <c:v>позитивний досвід співпраці</c:v>
                </c:pt>
                <c:pt idx="3">
                  <c:v>сприяння і підтримка громадських організацій</c:v>
                </c:pt>
                <c:pt idx="4">
                  <c:v>навчання громад громадській активності</c:v>
                </c:pt>
                <c:pt idx="5">
                  <c:v>бажання прорекламувати себе</c:v>
                </c:pt>
                <c:pt idx="6">
                  <c:v>тільки держава може сприяти</c:v>
                </c:pt>
              </c:strCache>
            </c:strRef>
          </c:cat>
          <c:val>
            <c:numRef>
              <c:f>Лист1!$C$334:$C$340</c:f>
              <c:numCache>
                <c:formatCode>0.00%</c:formatCode>
                <c:ptCount val="7"/>
                <c:pt idx="0">
                  <c:v>0.57399999999999995</c:v>
                </c:pt>
                <c:pt idx="1">
                  <c:v>0.56399999999999995</c:v>
                </c:pt>
                <c:pt idx="2" formatCode="0%">
                  <c:v>0.44</c:v>
                </c:pt>
                <c:pt idx="3">
                  <c:v>0.26800000000000002</c:v>
                </c:pt>
                <c:pt idx="4">
                  <c:v>0.19500000000000001</c:v>
                </c:pt>
                <c:pt idx="5">
                  <c:v>0.13800000000000001</c:v>
                </c:pt>
                <c:pt idx="6" formatCode="0%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71-4732-905A-02F0DE6B0DB4}"/>
            </c:ext>
          </c:extLst>
        </c:ser>
        <c:ser>
          <c:idx val="2"/>
          <c:order val="2"/>
          <c:tx>
            <c:strRef>
              <c:f>Лист1!$D$333</c:f>
              <c:strCache>
                <c:ptCount val="1"/>
                <c:pt idx="0">
                  <c:v>листопад 2023 р.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Лист1!$A$334:$A$340</c:f>
              <c:strCache>
                <c:ptCount val="7"/>
                <c:pt idx="0">
                  <c:v>активна позиція особи сприяє громадській активності</c:v>
                </c:pt>
                <c:pt idx="1">
                  <c:v>наявність особистого інтересу</c:v>
                </c:pt>
                <c:pt idx="2">
                  <c:v>позитивний досвід співпраці</c:v>
                </c:pt>
                <c:pt idx="3">
                  <c:v>сприяння і підтримка громадських організацій</c:v>
                </c:pt>
                <c:pt idx="4">
                  <c:v>навчання громад громадській активності</c:v>
                </c:pt>
                <c:pt idx="5">
                  <c:v>бажання прорекламувати себе</c:v>
                </c:pt>
                <c:pt idx="6">
                  <c:v>тільки держава може сприяти</c:v>
                </c:pt>
              </c:strCache>
            </c:strRef>
          </c:cat>
          <c:val>
            <c:numRef>
              <c:f>Лист1!$D$334:$D$340</c:f>
              <c:numCache>
                <c:formatCode>0.00%</c:formatCode>
                <c:ptCount val="7"/>
                <c:pt idx="0">
                  <c:v>0.45800000000000002</c:v>
                </c:pt>
                <c:pt idx="1">
                  <c:v>0.56200000000000006</c:v>
                </c:pt>
                <c:pt idx="2">
                  <c:v>0.32700000000000001</c:v>
                </c:pt>
                <c:pt idx="3">
                  <c:v>0.28799999999999998</c:v>
                </c:pt>
                <c:pt idx="4">
                  <c:v>0.248</c:v>
                </c:pt>
                <c:pt idx="5">
                  <c:v>0.11799999999999999</c:v>
                </c:pt>
                <c:pt idx="6">
                  <c:v>0.11799999999999999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271-4732-905A-02F0DE6B0D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70133904"/>
        <c:axId val="1867068352"/>
      </c:barChart>
      <c:catAx>
        <c:axId val="20701339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67068352"/>
        <c:crosses val="autoZero"/>
        <c:auto val="1"/>
        <c:lblAlgn val="ctr"/>
        <c:lblOffset val="100"/>
        <c:noMultiLvlLbl val="0"/>
      </c:catAx>
      <c:valAx>
        <c:axId val="18670683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70133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600" b="1"/>
              <a:t>Мотиви</a:t>
            </a:r>
            <a:r>
              <a:rPr lang="ru-RU" sz="3600" b="1" baseline="0"/>
              <a:t> неучасті в громадській діяльності</a:t>
            </a:r>
            <a:endParaRPr lang="ru-RU" sz="36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Лист1!$B$343</c:f>
              <c:strCache>
                <c:ptCount val="1"/>
                <c:pt idx="0">
                  <c:v>січень 2022 р.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Лист1!$A$345:$A$351</c:f>
              <c:strCache>
                <c:ptCount val="6"/>
                <c:pt idx="0">
                  <c:v>не знаю про доступні можливості</c:v>
                </c:pt>
                <c:pt idx="1">
                  <c:v>де я живу, не має організацій, яким довіряю</c:v>
                </c:pt>
                <c:pt idx="2">
                  <c:v>ніхто не запросив/не запропонував</c:v>
                </c:pt>
                <c:pt idx="3">
                  <c:v>не має особистої зацікавленості</c:v>
                </c:pt>
                <c:pt idx="4">
                  <c:v>мене не цікавлять подібні акції</c:v>
                </c:pt>
                <c:pt idx="5">
                  <c:v>відчутність видимих результатів</c:v>
                </c:pt>
              </c:strCache>
            </c:strRef>
          </c:cat>
          <c:val>
            <c:numRef>
              <c:f>Лист1!$B$345:$B$351</c:f>
              <c:numCache>
                <c:formatCode>0.00%</c:formatCode>
                <c:ptCount val="7"/>
                <c:pt idx="0">
                  <c:v>0.14399999999999999</c:v>
                </c:pt>
                <c:pt idx="1">
                  <c:v>0.14399999999999999</c:v>
                </c:pt>
                <c:pt idx="2">
                  <c:v>0.13900000000000001</c:v>
                </c:pt>
                <c:pt idx="3">
                  <c:v>0.26700000000000002</c:v>
                </c:pt>
                <c:pt idx="4">
                  <c:v>0.16800000000000001</c:v>
                </c:pt>
                <c:pt idx="5">
                  <c:v>0.14399999999999999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4E-4442-BDB5-AAA9DEC09743}"/>
            </c:ext>
          </c:extLst>
        </c:ser>
        <c:ser>
          <c:idx val="1"/>
          <c:order val="1"/>
          <c:tx>
            <c:strRef>
              <c:f>Лист1!$C$343</c:f>
              <c:strCache>
                <c:ptCount val="1"/>
                <c:pt idx="0">
                  <c:v>листопад 2022 р.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Лист1!$A$345:$A$351</c:f>
              <c:strCache>
                <c:ptCount val="6"/>
                <c:pt idx="0">
                  <c:v>не знаю про доступні можливості</c:v>
                </c:pt>
                <c:pt idx="1">
                  <c:v>де я живу, не має організацій, яким довіряю</c:v>
                </c:pt>
                <c:pt idx="2">
                  <c:v>ніхто не запросив/не запропонував</c:v>
                </c:pt>
                <c:pt idx="3">
                  <c:v>не має особистої зацікавленості</c:v>
                </c:pt>
                <c:pt idx="4">
                  <c:v>мене не цікавлять подібні акції</c:v>
                </c:pt>
                <c:pt idx="5">
                  <c:v>відчутність видимих результатів</c:v>
                </c:pt>
              </c:strCache>
            </c:strRef>
          </c:cat>
          <c:val>
            <c:numRef>
              <c:f>Лист1!$C$345:$C$351</c:f>
              <c:numCache>
                <c:formatCode>0.00%</c:formatCode>
                <c:ptCount val="7"/>
                <c:pt idx="0">
                  <c:v>0.20499999999999999</c:v>
                </c:pt>
                <c:pt idx="1">
                  <c:v>0.17100000000000001</c:v>
                </c:pt>
                <c:pt idx="2">
                  <c:v>0.161</c:v>
                </c:pt>
                <c:pt idx="3">
                  <c:v>0.14799999999999999</c:v>
                </c:pt>
                <c:pt idx="4">
                  <c:v>8.6999999999999994E-2</c:v>
                </c:pt>
                <c:pt idx="5">
                  <c:v>0.121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4E-4442-BDB5-AAA9DEC09743}"/>
            </c:ext>
          </c:extLst>
        </c:ser>
        <c:ser>
          <c:idx val="2"/>
          <c:order val="2"/>
          <c:tx>
            <c:strRef>
              <c:f>Лист1!$D$343</c:f>
              <c:strCache>
                <c:ptCount val="1"/>
                <c:pt idx="0">
                  <c:v>листопад 2023 р.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Лист1!$A$345:$A$351</c:f>
              <c:strCache>
                <c:ptCount val="6"/>
                <c:pt idx="0">
                  <c:v>не знаю про доступні можливості</c:v>
                </c:pt>
                <c:pt idx="1">
                  <c:v>де я живу, не має організацій, яким довіряю</c:v>
                </c:pt>
                <c:pt idx="2">
                  <c:v>ніхто не запросив/не запропонував</c:v>
                </c:pt>
                <c:pt idx="3">
                  <c:v>не має особистої зацікавленості</c:v>
                </c:pt>
                <c:pt idx="4">
                  <c:v>мене не цікавлять подібні акції</c:v>
                </c:pt>
                <c:pt idx="5">
                  <c:v>відчутність видимих результатів</c:v>
                </c:pt>
              </c:strCache>
            </c:strRef>
          </c:cat>
          <c:val>
            <c:numRef>
              <c:f>Лист1!$D$345:$D$351</c:f>
              <c:numCache>
                <c:formatCode>0.00%</c:formatCode>
                <c:ptCount val="7"/>
                <c:pt idx="0">
                  <c:v>0.20899999999999999</c:v>
                </c:pt>
                <c:pt idx="1">
                  <c:v>0.11799999999999999</c:v>
                </c:pt>
                <c:pt idx="2" formatCode="0%">
                  <c:v>0.17</c:v>
                </c:pt>
                <c:pt idx="3">
                  <c:v>0.17599999999999999</c:v>
                </c:pt>
                <c:pt idx="4">
                  <c:v>0.13100000000000001</c:v>
                </c:pt>
                <c:pt idx="5">
                  <c:v>0.105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4E-4442-BDB5-AAA9DEC097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78488400"/>
        <c:axId val="2109532352"/>
      </c:barChart>
      <c:catAx>
        <c:axId val="1978488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09532352"/>
        <c:crosses val="autoZero"/>
        <c:auto val="1"/>
        <c:lblAlgn val="ctr"/>
        <c:lblOffset val="100"/>
        <c:noMultiLvlLbl val="0"/>
      </c:catAx>
      <c:valAx>
        <c:axId val="21095323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78488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600" b="1"/>
              <a:t>Цільова</a:t>
            </a:r>
            <a:r>
              <a:rPr lang="ru-RU" sz="3600" b="1" baseline="0"/>
              <a:t> група (соціально-демографічні характеристики)</a:t>
            </a:r>
            <a:endParaRPr lang="ru-RU" sz="36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Лист1!$B$393</c:f>
              <c:strCache>
                <c:ptCount val="1"/>
                <c:pt idx="0">
                  <c:v>січень 2022 р.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Лист1!$A$394:$A$398</c:f>
              <c:strCache>
                <c:ptCount val="5"/>
                <c:pt idx="0">
                  <c:v>стать (чол.)</c:v>
                </c:pt>
                <c:pt idx="1">
                  <c:v>стать (жін.)</c:v>
                </c:pt>
                <c:pt idx="2">
                  <c:v>місце проживання (м. Луцьк)</c:v>
                </c:pt>
                <c:pt idx="3">
                  <c:v>місце проживання (Волинська область)</c:v>
                </c:pt>
                <c:pt idx="4">
                  <c:v>місце проживання (інший регіон України)</c:v>
                </c:pt>
              </c:strCache>
            </c:strRef>
          </c:cat>
          <c:val>
            <c:numRef>
              <c:f>Лист1!$B$394:$B$398</c:f>
              <c:numCache>
                <c:formatCode>0.00%</c:formatCode>
                <c:ptCount val="5"/>
                <c:pt idx="0">
                  <c:v>0.27200000000000002</c:v>
                </c:pt>
                <c:pt idx="1">
                  <c:v>0.72799999999999998</c:v>
                </c:pt>
                <c:pt idx="2">
                  <c:v>0.371</c:v>
                </c:pt>
                <c:pt idx="3">
                  <c:v>0.44600000000000001</c:v>
                </c:pt>
                <c:pt idx="4">
                  <c:v>0.183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E2-4156-AF5B-CBC43121E0A5}"/>
            </c:ext>
          </c:extLst>
        </c:ser>
        <c:ser>
          <c:idx val="1"/>
          <c:order val="1"/>
          <c:tx>
            <c:strRef>
              <c:f>Лист1!$C$393</c:f>
              <c:strCache>
                <c:ptCount val="1"/>
                <c:pt idx="0">
                  <c:v>листопад 2022 р.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Лист1!$A$394:$A$398</c:f>
              <c:strCache>
                <c:ptCount val="5"/>
                <c:pt idx="0">
                  <c:v>стать (чол.)</c:v>
                </c:pt>
                <c:pt idx="1">
                  <c:v>стать (жін.)</c:v>
                </c:pt>
                <c:pt idx="2">
                  <c:v>місце проживання (м. Луцьк)</c:v>
                </c:pt>
                <c:pt idx="3">
                  <c:v>місце проживання (Волинська область)</c:v>
                </c:pt>
                <c:pt idx="4">
                  <c:v>місце проживання (інший регіон України)</c:v>
                </c:pt>
              </c:strCache>
            </c:strRef>
          </c:cat>
          <c:val>
            <c:numRef>
              <c:f>Лист1!$C$394:$C$398</c:f>
              <c:numCache>
                <c:formatCode>0.00%</c:formatCode>
                <c:ptCount val="5"/>
                <c:pt idx="0">
                  <c:v>0.27500000000000002</c:v>
                </c:pt>
                <c:pt idx="1">
                  <c:v>0.72499999999999998</c:v>
                </c:pt>
                <c:pt idx="2" formatCode="0%">
                  <c:v>0.44</c:v>
                </c:pt>
                <c:pt idx="3">
                  <c:v>0.40899999999999997</c:v>
                </c:pt>
                <c:pt idx="4">
                  <c:v>0.151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E2-4156-AF5B-CBC43121E0A5}"/>
            </c:ext>
          </c:extLst>
        </c:ser>
        <c:ser>
          <c:idx val="2"/>
          <c:order val="2"/>
          <c:tx>
            <c:strRef>
              <c:f>Лист1!$D$393</c:f>
              <c:strCache>
                <c:ptCount val="1"/>
                <c:pt idx="0">
                  <c:v>Листопад 2023 р.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Лист1!$A$394:$A$398</c:f>
              <c:strCache>
                <c:ptCount val="5"/>
                <c:pt idx="0">
                  <c:v>стать (чол.)</c:v>
                </c:pt>
                <c:pt idx="1">
                  <c:v>стать (жін.)</c:v>
                </c:pt>
                <c:pt idx="2">
                  <c:v>місце проживання (м. Луцьк)</c:v>
                </c:pt>
                <c:pt idx="3">
                  <c:v>місце проживання (Волинська область)</c:v>
                </c:pt>
                <c:pt idx="4">
                  <c:v>місце проживання (інший регіон України)</c:v>
                </c:pt>
              </c:strCache>
            </c:strRef>
          </c:cat>
          <c:val>
            <c:numRef>
              <c:f>Лист1!$D$394:$D$398</c:f>
              <c:numCache>
                <c:formatCode>0.00%</c:formatCode>
                <c:ptCount val="5"/>
                <c:pt idx="0">
                  <c:v>0.41799999999999998</c:v>
                </c:pt>
                <c:pt idx="1">
                  <c:v>0.58199999999999996</c:v>
                </c:pt>
                <c:pt idx="2">
                  <c:v>0.59499999999999997</c:v>
                </c:pt>
                <c:pt idx="3" formatCode="0%">
                  <c:v>0.34</c:v>
                </c:pt>
                <c:pt idx="4">
                  <c:v>6.5000000000000002E-2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CE2-4156-AF5B-CBC43121E0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94416"/>
        <c:axId val="1847021824"/>
      </c:barChart>
      <c:catAx>
        <c:axId val="20634944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47021824"/>
        <c:crosses val="autoZero"/>
        <c:auto val="1"/>
        <c:lblAlgn val="ctr"/>
        <c:lblOffset val="100"/>
        <c:noMultiLvlLbl val="0"/>
      </c:catAx>
      <c:valAx>
        <c:axId val="18470218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63494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200" b="1"/>
              <a:t>Мотиви</a:t>
            </a:r>
            <a:r>
              <a:rPr lang="ru-RU" sz="3200" b="1" baseline="0"/>
              <a:t> участі у виборах</a:t>
            </a:r>
            <a:endParaRPr lang="ru-RU" sz="3200" b="1"/>
          </a:p>
        </c:rich>
      </c:tx>
      <c:layout>
        <c:manualLayout>
          <c:xMode val="edge"/>
          <c:yMode val="edge"/>
          <c:x val="0.30390266841644792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Лист1!$B$52</c:f>
              <c:strCache>
                <c:ptCount val="1"/>
                <c:pt idx="0">
                  <c:v>січень 2022 р.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Лист1!$A$53:$A$57</c:f>
              <c:strCache>
                <c:ptCount val="5"/>
                <c:pt idx="0">
                  <c:v>це мій громадянський обов'язок</c:v>
                </c:pt>
                <c:pt idx="1">
                  <c:v>важливо брати участь</c:v>
                </c:pt>
                <c:pt idx="2">
                  <c:v>балотувався мій друг</c:v>
                </c:pt>
                <c:pt idx="3">
                  <c:v>я сам балотувався</c:v>
                </c:pt>
                <c:pt idx="4">
                  <c:v>не брав участі</c:v>
                </c:pt>
              </c:strCache>
            </c:strRef>
          </c:cat>
          <c:val>
            <c:numRef>
              <c:f>Лист1!$B$53:$B$57</c:f>
              <c:numCache>
                <c:formatCode>0.00%</c:formatCode>
                <c:ptCount val="5"/>
                <c:pt idx="0">
                  <c:v>0.42599999999999999</c:v>
                </c:pt>
                <c:pt idx="1">
                  <c:v>0.376</c:v>
                </c:pt>
                <c:pt idx="2">
                  <c:v>6.4000000000000001E-2</c:v>
                </c:pt>
                <c:pt idx="3">
                  <c:v>1.4999999999999999E-2</c:v>
                </c:pt>
                <c:pt idx="4">
                  <c:v>5.3999999999999999E-2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16-43AC-B109-EA9B171CE97E}"/>
            </c:ext>
          </c:extLst>
        </c:ser>
        <c:ser>
          <c:idx val="1"/>
          <c:order val="1"/>
          <c:tx>
            <c:strRef>
              <c:f>Лист1!$C$52</c:f>
              <c:strCache>
                <c:ptCount val="1"/>
                <c:pt idx="0">
                  <c:v>листопад 2022 р.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Лист1!$A$53:$A$57</c:f>
              <c:strCache>
                <c:ptCount val="5"/>
                <c:pt idx="0">
                  <c:v>це мій громадянський обов'язок</c:v>
                </c:pt>
                <c:pt idx="1">
                  <c:v>важливо брати участь</c:v>
                </c:pt>
                <c:pt idx="2">
                  <c:v>балотувався мій друг</c:v>
                </c:pt>
                <c:pt idx="3">
                  <c:v>я сам балотувався</c:v>
                </c:pt>
                <c:pt idx="4">
                  <c:v>не брав участі</c:v>
                </c:pt>
              </c:strCache>
            </c:strRef>
          </c:cat>
          <c:val>
            <c:numRef>
              <c:f>Лист1!$C$53:$C$57</c:f>
              <c:numCache>
                <c:formatCode>0.00%</c:formatCode>
                <c:ptCount val="5"/>
                <c:pt idx="0" formatCode="0%">
                  <c:v>0.46</c:v>
                </c:pt>
                <c:pt idx="1">
                  <c:v>0.41899999999999998</c:v>
                </c:pt>
                <c:pt idx="2">
                  <c:v>5.7000000000000002E-2</c:v>
                </c:pt>
                <c:pt idx="3" formatCode="0%">
                  <c:v>0.01</c:v>
                </c:pt>
                <c:pt idx="4" formatCode="0%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16-43AC-B109-EA9B171CE97E}"/>
            </c:ext>
          </c:extLst>
        </c:ser>
        <c:ser>
          <c:idx val="2"/>
          <c:order val="2"/>
          <c:tx>
            <c:strRef>
              <c:f>Лист1!$D$52</c:f>
              <c:strCache>
                <c:ptCount val="1"/>
                <c:pt idx="0">
                  <c:v>листопад 2023 р.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Лист1!$A$53:$A$57</c:f>
              <c:strCache>
                <c:ptCount val="5"/>
                <c:pt idx="0">
                  <c:v>це мій громадянський обов'язок</c:v>
                </c:pt>
                <c:pt idx="1">
                  <c:v>важливо брати участь</c:v>
                </c:pt>
                <c:pt idx="2">
                  <c:v>балотувався мій друг</c:v>
                </c:pt>
                <c:pt idx="3">
                  <c:v>я сам балотувався</c:v>
                </c:pt>
                <c:pt idx="4">
                  <c:v>не брав участі</c:v>
                </c:pt>
              </c:strCache>
            </c:strRef>
          </c:cat>
          <c:val>
            <c:numRef>
              <c:f>Лист1!$D$53:$D$57</c:f>
              <c:numCache>
                <c:formatCode>0.00%</c:formatCode>
                <c:ptCount val="5"/>
                <c:pt idx="0">
                  <c:v>0.41199999999999998</c:v>
                </c:pt>
                <c:pt idx="1">
                  <c:v>0.39900000000000002</c:v>
                </c:pt>
                <c:pt idx="2">
                  <c:v>3.9E-2</c:v>
                </c:pt>
                <c:pt idx="3">
                  <c:v>2.5999999999999999E-2</c:v>
                </c:pt>
                <c:pt idx="4">
                  <c:v>4.5999999999999999E-2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16-43AC-B109-EA9B171CE9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59180496"/>
        <c:axId val="1976770512"/>
      </c:barChart>
      <c:catAx>
        <c:axId val="1859180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76770512"/>
        <c:crosses val="autoZero"/>
        <c:auto val="1"/>
        <c:lblAlgn val="ctr"/>
        <c:lblOffset val="100"/>
        <c:noMultiLvlLbl val="0"/>
      </c:catAx>
      <c:valAx>
        <c:axId val="19767705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59180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029965854202636"/>
          <c:y val="0.95422115552553854"/>
          <c:w val="0.65940068291594722"/>
          <c:h val="3.05861640310470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600" b="1"/>
              <a:t>Мотиви</a:t>
            </a:r>
            <a:r>
              <a:rPr lang="ru-RU" sz="3600" b="1" baseline="0"/>
              <a:t> неучасті у виборах</a:t>
            </a:r>
            <a:endParaRPr lang="ru-RU" sz="3600" b="1"/>
          </a:p>
        </c:rich>
      </c:tx>
      <c:layout>
        <c:manualLayout>
          <c:xMode val="edge"/>
          <c:yMode val="edge"/>
          <c:x val="0.32056933508311464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Лист1!$B$80</c:f>
              <c:strCache>
                <c:ptCount val="1"/>
                <c:pt idx="0">
                  <c:v>січень 2022 р.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Лист1!$A$81:$A$83</c:f>
              <c:strCache>
                <c:ptCount val="3"/>
                <c:pt idx="0">
                  <c:v>не цікавляться політикою</c:v>
                </c:pt>
                <c:pt idx="1">
                  <c:v>держава не стимулює людей бути громадсько активними</c:v>
                </c:pt>
                <c:pt idx="2">
                  <c:v>вибори нічого не змінюють</c:v>
                </c:pt>
              </c:strCache>
            </c:strRef>
          </c:cat>
          <c:val>
            <c:numRef>
              <c:f>Лист1!$B$81:$B$83</c:f>
              <c:numCache>
                <c:formatCode>0.00%</c:formatCode>
                <c:ptCount val="3"/>
                <c:pt idx="0">
                  <c:v>0.28199999999999997</c:v>
                </c:pt>
                <c:pt idx="1">
                  <c:v>0.183</c:v>
                </c:pt>
                <c:pt idx="2">
                  <c:v>1.4E-2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DF-4D29-A2DE-104377EFCE20}"/>
            </c:ext>
          </c:extLst>
        </c:ser>
        <c:ser>
          <c:idx val="1"/>
          <c:order val="1"/>
          <c:tx>
            <c:strRef>
              <c:f>Лист1!$C$80</c:f>
              <c:strCache>
                <c:ptCount val="1"/>
                <c:pt idx="0">
                  <c:v>листопад 2022 р.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Лист1!$A$81:$A$83</c:f>
              <c:strCache>
                <c:ptCount val="3"/>
                <c:pt idx="0">
                  <c:v>не цікавляться політикою</c:v>
                </c:pt>
                <c:pt idx="1">
                  <c:v>держава не стимулює людей бути громадсько активними</c:v>
                </c:pt>
                <c:pt idx="2">
                  <c:v>вибори нічого не змінюють</c:v>
                </c:pt>
              </c:strCache>
            </c:strRef>
          </c:cat>
          <c:val>
            <c:numRef>
              <c:f>Лист1!$C$81:$C$83</c:f>
              <c:numCache>
                <c:formatCode>0.00%</c:formatCode>
                <c:ptCount val="3"/>
                <c:pt idx="0">
                  <c:v>0.20499999999999999</c:v>
                </c:pt>
                <c:pt idx="1">
                  <c:v>0.158</c:v>
                </c:pt>
                <c:pt idx="2" formatCode="0%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DF-4D29-A2DE-104377EFCE20}"/>
            </c:ext>
          </c:extLst>
        </c:ser>
        <c:ser>
          <c:idx val="2"/>
          <c:order val="2"/>
          <c:tx>
            <c:strRef>
              <c:f>Лист1!$D$80</c:f>
              <c:strCache>
                <c:ptCount val="1"/>
                <c:pt idx="0">
                  <c:v>листопад 2023 р.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FBDF-4D29-A2DE-104377EFCE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Лист1!$A$81:$A$83</c:f>
              <c:strCache>
                <c:ptCount val="3"/>
                <c:pt idx="0">
                  <c:v>не цікавляться політикою</c:v>
                </c:pt>
                <c:pt idx="1">
                  <c:v>держава не стимулює людей бути громадсько активними</c:v>
                </c:pt>
                <c:pt idx="2">
                  <c:v>вибори нічого не змінюють</c:v>
                </c:pt>
              </c:strCache>
            </c:strRef>
          </c:cat>
          <c:val>
            <c:numRef>
              <c:f>Лист1!$D$81:$D$83</c:f>
              <c:numCache>
                <c:formatCode>0.00%</c:formatCode>
                <c:ptCount val="3"/>
                <c:pt idx="0">
                  <c:v>0.222</c:v>
                </c:pt>
                <c:pt idx="1">
                  <c:v>0.157</c:v>
                </c:pt>
                <c:pt idx="2">
                  <c:v>0.11799999999999999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DF-4D29-A2DE-104377EFCE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51349312"/>
        <c:axId val="1871010592"/>
      </c:barChart>
      <c:catAx>
        <c:axId val="1751349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71010592"/>
        <c:crosses val="autoZero"/>
        <c:auto val="1"/>
        <c:lblAlgn val="ctr"/>
        <c:lblOffset val="100"/>
        <c:noMultiLvlLbl val="0"/>
      </c:catAx>
      <c:valAx>
        <c:axId val="18710105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51349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200" b="1"/>
              <a:t>Умови</a:t>
            </a:r>
            <a:r>
              <a:rPr lang="ru-RU" sz="3200" b="1" baseline="0"/>
              <a:t> активної участі у політиці</a:t>
            </a:r>
            <a:endParaRPr lang="ru-RU" sz="32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Лист1!$B$106</c:f>
              <c:strCache>
                <c:ptCount val="1"/>
                <c:pt idx="0">
                  <c:v>січень 2022 р.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Лист1!$A$107:$A$113</c:f>
              <c:strCache>
                <c:ptCount val="7"/>
                <c:pt idx="0">
                  <c:v>я баудужий (а) до політики</c:v>
                </c:pt>
                <c:pt idx="1">
                  <c:v>за жодних обставин не буду</c:v>
                </c:pt>
                <c:pt idx="2">
                  <c:v>якщо буде балотуватися мій родич</c:v>
                </c:pt>
                <c:pt idx="3">
                  <c:v>з'явиться нова партія</c:v>
                </c:pt>
                <c:pt idx="4">
                  <c:v>сам вирішу стати політиком</c:v>
                </c:pt>
                <c:pt idx="5">
                  <c:v>з'явиться новий лідер</c:v>
                </c:pt>
                <c:pt idx="6">
                  <c:v>якщо побачу перспективи у розвитку громади</c:v>
                </c:pt>
              </c:strCache>
            </c:strRef>
          </c:cat>
          <c:val>
            <c:numRef>
              <c:f>Лист1!$B$107:$B$113</c:f>
              <c:numCache>
                <c:formatCode>0.00%</c:formatCode>
                <c:ptCount val="7"/>
                <c:pt idx="0">
                  <c:v>0.16300000000000001</c:v>
                </c:pt>
                <c:pt idx="1">
                  <c:v>7.3999999999999996E-2</c:v>
                </c:pt>
                <c:pt idx="2">
                  <c:v>0.124</c:v>
                </c:pt>
                <c:pt idx="3">
                  <c:v>7.3999999999999996E-2</c:v>
                </c:pt>
                <c:pt idx="4">
                  <c:v>0.158</c:v>
                </c:pt>
                <c:pt idx="5">
                  <c:v>0.21299999999999999</c:v>
                </c:pt>
                <c:pt idx="6">
                  <c:v>0.68300000000000005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C7-4C84-95BD-6EE9059E6157}"/>
            </c:ext>
          </c:extLst>
        </c:ser>
        <c:ser>
          <c:idx val="1"/>
          <c:order val="1"/>
          <c:tx>
            <c:strRef>
              <c:f>Лист1!$C$106</c:f>
              <c:strCache>
                <c:ptCount val="1"/>
                <c:pt idx="0">
                  <c:v>листопад 2022 р.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Лист1!$A$107:$A$113</c:f>
              <c:strCache>
                <c:ptCount val="7"/>
                <c:pt idx="0">
                  <c:v>я баудужий (а) до політики</c:v>
                </c:pt>
                <c:pt idx="1">
                  <c:v>за жодних обставин не буду</c:v>
                </c:pt>
                <c:pt idx="2">
                  <c:v>якщо буде балотуватися мій родич</c:v>
                </c:pt>
                <c:pt idx="3">
                  <c:v>з'явиться нова партія</c:v>
                </c:pt>
                <c:pt idx="4">
                  <c:v>сам вирішу стати політиком</c:v>
                </c:pt>
                <c:pt idx="5">
                  <c:v>з'явиться новий лідер</c:v>
                </c:pt>
                <c:pt idx="6">
                  <c:v>якщо побачу перспективи у розвитку громади</c:v>
                </c:pt>
              </c:strCache>
            </c:strRef>
          </c:cat>
          <c:val>
            <c:numRef>
              <c:f>Лист1!$C$107:$C$113</c:f>
              <c:numCache>
                <c:formatCode>0.00%</c:formatCode>
                <c:ptCount val="7"/>
                <c:pt idx="0">
                  <c:v>0.124</c:v>
                </c:pt>
                <c:pt idx="1">
                  <c:v>7.6999999999999999E-2</c:v>
                </c:pt>
                <c:pt idx="2">
                  <c:v>8.1000000000000003E-2</c:v>
                </c:pt>
                <c:pt idx="3">
                  <c:v>8.6999999999999994E-2</c:v>
                </c:pt>
                <c:pt idx="4">
                  <c:v>0.191</c:v>
                </c:pt>
                <c:pt idx="5">
                  <c:v>0.221</c:v>
                </c:pt>
                <c:pt idx="6">
                  <c:v>0.628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C7-4C84-95BD-6EE9059E6157}"/>
            </c:ext>
          </c:extLst>
        </c:ser>
        <c:ser>
          <c:idx val="2"/>
          <c:order val="2"/>
          <c:tx>
            <c:strRef>
              <c:f>Лист1!$D$106</c:f>
              <c:strCache>
                <c:ptCount val="1"/>
                <c:pt idx="0">
                  <c:v>листопад 2023 р.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Лист1!$A$107:$A$113</c:f>
              <c:strCache>
                <c:ptCount val="7"/>
                <c:pt idx="0">
                  <c:v>я баудужий (а) до політики</c:v>
                </c:pt>
                <c:pt idx="1">
                  <c:v>за жодних обставин не буду</c:v>
                </c:pt>
                <c:pt idx="2">
                  <c:v>якщо буде балотуватися мій родич</c:v>
                </c:pt>
                <c:pt idx="3">
                  <c:v>з'явиться нова партія</c:v>
                </c:pt>
                <c:pt idx="4">
                  <c:v>сам вирішу стати політиком</c:v>
                </c:pt>
                <c:pt idx="5">
                  <c:v>з'явиться новий лідер</c:v>
                </c:pt>
                <c:pt idx="6">
                  <c:v>якщо побачу перспективи у розвитку громади</c:v>
                </c:pt>
              </c:strCache>
            </c:strRef>
          </c:cat>
          <c:val>
            <c:numRef>
              <c:f>Лист1!$D$107:$D$113</c:f>
              <c:numCache>
                <c:formatCode>0.00%</c:formatCode>
                <c:ptCount val="7"/>
                <c:pt idx="0">
                  <c:v>0.111</c:v>
                </c:pt>
                <c:pt idx="1">
                  <c:v>5.1999999999999998E-2</c:v>
                </c:pt>
                <c:pt idx="2">
                  <c:v>3.9E-2</c:v>
                </c:pt>
                <c:pt idx="3">
                  <c:v>0.105</c:v>
                </c:pt>
                <c:pt idx="4" formatCode="0%">
                  <c:v>0.19</c:v>
                </c:pt>
                <c:pt idx="5">
                  <c:v>0.23499999999999999</c:v>
                </c:pt>
                <c:pt idx="6" formatCode="0%">
                  <c:v>0.66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C7-4C84-95BD-6EE9059E61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0935824"/>
        <c:axId val="1988727264"/>
      </c:barChart>
      <c:catAx>
        <c:axId val="2060935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88727264"/>
        <c:crosses val="autoZero"/>
        <c:auto val="1"/>
        <c:lblAlgn val="ctr"/>
        <c:lblOffset val="100"/>
        <c:noMultiLvlLbl val="0"/>
      </c:catAx>
      <c:valAx>
        <c:axId val="19887272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60935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600" b="1"/>
              <a:t>Голосування на виборах - обов'язок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8511204068241469"/>
          <c:y val="0.15817599883347919"/>
          <c:w val="0.42456766732283463"/>
          <c:h val="0.75478696412948376"/>
        </c:manualLayout>
      </c:layout>
      <c:pieChart>
        <c:varyColors val="1"/>
        <c:ser>
          <c:idx val="0"/>
          <c:order val="0"/>
          <c:dPt>
            <c:idx val="0"/>
            <c:bubble3D val="0"/>
            <c:explosion val="4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95D-47BA-A1FE-87C88B2D4EC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95D-47BA-A1FE-87C88B2D4EC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95D-47BA-A1FE-87C88B2D4EC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95D-47BA-A1FE-87C88B2D4EC7}"/>
              </c:ext>
            </c:extLst>
          </c:dPt>
          <c:dLbls>
            <c:dLbl>
              <c:idx val="0"/>
              <c:layout>
                <c:manualLayout>
                  <c:x val="1.4484005905511811E-2"/>
                  <c:y val="-5.447025371828521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6F8A01D-3374-4A8A-9F29-0EC761F8F29C}" type="CATEGORYNAME">
                      <a:rPr lang="ru-RU" sz="2800" smtClean="0"/>
                      <a:pPr>
                        <a:defRPr sz="2800" b="1"/>
                      </a:pPr>
                      <a:t>[ИМЯ КАТЕГОРИИ]</a:t>
                    </a:fld>
                    <a:r>
                      <a:rPr lang="ru-RU" sz="2800" baseline="0" dirty="0"/>
                      <a:t> </a:t>
                    </a:r>
                    <a:fld id="{D3E56172-10D5-4777-93AB-6F78D5FE9CC3}" type="VALUE">
                      <a:rPr lang="ru-RU" sz="2800" baseline="0" smtClean="0"/>
                      <a:pPr>
                        <a:defRPr sz="2800" b="1"/>
                      </a:pPr>
                      <a:t>[ЗНАЧЕНИЕ]</a:t>
                    </a:fld>
                    <a:r>
                      <a:rPr lang="ru-RU" sz="2800" baseline="0" dirty="0"/>
                      <a:t>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95D-47BA-A1FE-87C88B2D4EC7}"/>
                </c:ext>
              </c:extLst>
            </c:dLbl>
            <c:dLbl>
              <c:idx val="1"/>
              <c:layout>
                <c:manualLayout>
                  <c:x val="-0.14076334208223976"/>
                  <c:y val="-4.02970982793816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9F2139E-419D-42C2-8CAD-19D11AB0F8C5}" type="CATEGORYNAME">
                      <a:rPr lang="ru-RU" sz="2800" smtClean="0"/>
                      <a:pPr>
                        <a:defRPr sz="2800" b="1"/>
                      </a:pPr>
                      <a:t>[ИМЯ КАТЕГОРИИ]</a:t>
                    </a:fld>
                    <a:r>
                      <a:rPr lang="ru-RU" sz="2800" baseline="0" dirty="0"/>
                      <a:t> </a:t>
                    </a:r>
                    <a:fld id="{1AE3CE5B-10F3-44A4-9DF4-CC00B1F82D5C}" type="VALUE">
                      <a:rPr lang="ru-RU" sz="2800" baseline="0" smtClean="0"/>
                      <a:pPr>
                        <a:defRPr sz="2800" b="1"/>
                      </a:pPr>
                      <a:t>[ЗНАЧЕНИЕ]</a:t>
                    </a:fld>
                    <a:r>
                      <a:rPr lang="ru-RU" sz="2800" baseline="0" dirty="0"/>
                      <a:t>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95D-47BA-A1FE-87C88B2D4EC7}"/>
                </c:ext>
              </c:extLst>
            </c:dLbl>
            <c:dLbl>
              <c:idx val="2"/>
              <c:layout>
                <c:manualLayout>
                  <c:x val="-0.10146311498296755"/>
                  <c:y val="9.579808206073334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2D6621D-68A3-4975-92C7-A44C8B3CC2BC}" type="CATEGORYNAME">
                      <a:rPr lang="ru-RU" sz="2800" smtClean="0"/>
                      <a:pPr>
                        <a:defRPr sz="2800" b="1"/>
                      </a:pPr>
                      <a:t>[ИМЯ КАТЕГОРИИ]</a:t>
                    </a:fld>
                    <a:r>
                      <a:rPr lang="ru-RU" sz="2800" baseline="0" dirty="0"/>
                      <a:t> </a:t>
                    </a:r>
                    <a:fld id="{4538D6D0-745D-4162-98D9-709E77B0D6C8}" type="VALUE">
                      <a:rPr lang="ru-RU" sz="2800" baseline="0" smtClean="0"/>
                      <a:pPr>
                        <a:defRPr sz="2800" b="1"/>
                      </a:pPr>
                      <a:t>[ЗНАЧЕНИЕ]</a:t>
                    </a:fld>
                    <a:endParaRPr lang="ru-RU" sz="28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95D-47BA-A1FE-87C88B2D4E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Лист1!$A$146:$A$149</c:f>
              <c:strCache>
                <c:ptCount val="3"/>
                <c:pt idx="0">
                  <c:v>так, це цілком доречно</c:v>
                </c:pt>
                <c:pt idx="1">
                  <c:v>ні, це порушення прав людини</c:v>
                </c:pt>
                <c:pt idx="2">
                  <c:v>не задумувався над цим питанням</c:v>
                </c:pt>
              </c:strCache>
            </c:strRef>
          </c:cat>
          <c:val>
            <c:numRef>
              <c:f>Лист1!$B$146:$B$149</c:f>
              <c:numCache>
                <c:formatCode>0.00%</c:formatCode>
                <c:ptCount val="4"/>
                <c:pt idx="0">
                  <c:v>0.41199999999999998</c:v>
                </c:pt>
                <c:pt idx="1">
                  <c:v>0.33300000000000002</c:v>
                </c:pt>
                <c:pt idx="2">
                  <c:v>0.255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95D-47BA-A1FE-87C88B2D4EC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600" b="1" dirty="0" err="1"/>
              <a:t>Голосування</a:t>
            </a:r>
            <a:r>
              <a:rPr lang="ru-RU" sz="3600" b="1" baseline="0" dirty="0"/>
              <a:t> </a:t>
            </a:r>
            <a:r>
              <a:rPr lang="ru-RU" sz="3600" b="1" baseline="0" dirty="0" err="1"/>
              <a:t>платників</a:t>
            </a:r>
            <a:r>
              <a:rPr lang="ru-RU" sz="3600" b="1" baseline="0" dirty="0"/>
              <a:t> </a:t>
            </a:r>
            <a:r>
              <a:rPr lang="ru-RU" sz="3600" b="1" baseline="0" dirty="0" err="1"/>
              <a:t>податків</a:t>
            </a:r>
            <a:endParaRPr lang="ru-RU" sz="3600" b="1" dirty="0"/>
          </a:p>
        </c:rich>
      </c:tx>
      <c:layout>
        <c:manualLayout>
          <c:xMode val="edge"/>
          <c:yMode val="edge"/>
          <c:x val="0.23538279199475065"/>
          <c:y val="3.703703703703703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50A-44FB-B45E-E6DFD6E7306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50A-44FB-B45E-E6DFD6E7306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50A-44FB-B45E-E6DFD6E7306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50A-44FB-B45E-E6DFD6E7306E}"/>
              </c:ext>
            </c:extLst>
          </c:dPt>
          <c:dLbls>
            <c:dLbl>
              <c:idx val="1"/>
              <c:layout>
                <c:manualLayout>
                  <c:x val="3.0254778015899791E-2"/>
                  <c:y val="5.0785015509424956E-3"/>
                </c:manualLayout>
              </c:layout>
              <c:tx>
                <c:rich>
                  <a:bodyPr/>
                  <a:lstStyle/>
                  <a:p>
                    <a:fld id="{E1E7D814-8C8B-4EB2-8632-375D28506B9B}" type="CATEGORYNAME">
                      <a:rPr lang="ru-RU"/>
                      <a:pPr/>
                      <a:t>[ИМЯ КАТЕГОРИИ]</a:t>
                    </a:fld>
                    <a:r>
                      <a:rPr lang="ru-RU" baseline="0"/>
                      <a:t> </a:t>
                    </a:r>
                    <a:fld id="{B3236AF6-8861-4086-B7DC-C7E090D26E98}" type="VALUE">
                      <a:rPr lang="ru-RU" baseline="0"/>
                      <a:pPr/>
                      <a:t>[ЗНАЧЕНИЕ]</a:t>
                    </a:fld>
                    <a:r>
                      <a:rPr lang="ru-RU" baseline="0"/>
                      <a:t>;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50A-44FB-B45E-E6DFD6E7306E}"/>
                </c:ext>
              </c:extLst>
            </c:dLbl>
            <c:dLbl>
              <c:idx val="2"/>
              <c:layout>
                <c:manualLayout>
                  <c:x val="0.11992298686580215"/>
                  <c:y val="-0.1145998568360773"/>
                </c:manualLayout>
              </c:layout>
              <c:tx>
                <c:rich>
                  <a:bodyPr/>
                  <a:lstStyle/>
                  <a:p>
                    <a:fld id="{2AE4FB45-41F3-45FE-950E-393434BB90D1}" type="CATEGORYNAME">
                      <a:rPr lang="ru-RU"/>
                      <a:pPr/>
                      <a:t>[ИМЯ КАТЕГОРИИ]</a:t>
                    </a:fld>
                    <a:r>
                      <a:rPr lang="ru-RU" baseline="0"/>
                      <a:t> </a:t>
                    </a:r>
                    <a:fld id="{F1D11DC5-D199-49AD-AAEE-5F495FE0BFC6}" type="VALUE">
                      <a:rPr lang="ru-RU" baseline="0"/>
                      <a:pPr/>
                      <a:t>[ЗНАЧЕНИЕ]</a:t>
                    </a:fld>
                    <a:endParaRPr lang="ru-RU" baseline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50A-44FB-B45E-E6DFD6E7306E}"/>
                </c:ext>
              </c:extLst>
            </c:dLbl>
            <c:dLbl>
              <c:idx val="3"/>
              <c:layout>
                <c:manualLayout>
                  <c:x val="-5.1388766791957918E-2"/>
                  <c:y val="-3.9748270102600812E-2"/>
                </c:manualLayout>
              </c:layout>
              <c:tx>
                <c:rich>
                  <a:bodyPr/>
                  <a:lstStyle/>
                  <a:p>
                    <a:fld id="{E10713E6-DE1D-4AFD-9718-40CE9CE5FABF}" type="CATEGORYNAME">
                      <a:rPr lang="ru-RU"/>
                      <a:pPr/>
                      <a:t>[ИМЯ КАТЕГОРИИ]</a:t>
                    </a:fld>
                    <a:r>
                      <a:rPr lang="ru-RU" baseline="0"/>
                      <a:t> </a:t>
                    </a:r>
                    <a:fld id="{E2192ADA-82B3-4C1F-98F7-86F99F9635A8}" type="VALUE">
                      <a:rPr lang="ru-RU" baseline="0"/>
                      <a:pPr/>
                      <a:t>[ЗНАЧЕНИЕ]</a:t>
                    </a:fld>
                    <a:endParaRPr lang="ru-RU" baseline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B50A-44FB-B45E-E6DFD6E730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Лист1!$A$153:$A$156</c:f>
              <c:strCache>
                <c:ptCount val="4"/>
                <c:pt idx="0">
                  <c:v>голосування платників податків</c:v>
                </c:pt>
                <c:pt idx="1">
                  <c:v>мені ця ідея не зрозуміла</c:v>
                </c:pt>
                <c:pt idx="2">
                  <c:v>так</c:v>
                </c:pt>
                <c:pt idx="3">
                  <c:v>ні</c:v>
                </c:pt>
              </c:strCache>
            </c:strRef>
          </c:cat>
          <c:val>
            <c:numRef>
              <c:f>Лист1!$B$153:$B$156</c:f>
              <c:numCache>
                <c:formatCode>0.00%</c:formatCode>
                <c:ptCount val="4"/>
                <c:pt idx="1">
                  <c:v>0.307</c:v>
                </c:pt>
                <c:pt idx="2">
                  <c:v>0.24199999999999999</c:v>
                </c:pt>
                <c:pt idx="3">
                  <c:v>0.45100000000000001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50A-44FB-B45E-E6DFD6E730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600" b="1"/>
              <a:t>Голосування</a:t>
            </a:r>
            <a:r>
              <a:rPr lang="ru-RU" sz="3600" b="1" baseline="0"/>
              <a:t> громадян з вищою освітою</a:t>
            </a:r>
            <a:endParaRPr lang="ru-RU" sz="36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830-4870-921E-BB692FBC833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830-4870-921E-BB692FBC833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830-4870-921E-BB692FBC833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830-4870-921E-BB692FBC833F}"/>
              </c:ext>
            </c:extLst>
          </c:dPt>
          <c:dLbls>
            <c:dLbl>
              <c:idx val="1"/>
              <c:layout>
                <c:manualLayout>
                  <c:x val="0.16226241447222253"/>
                  <c:y val="0.17691130785810627"/>
                </c:manualLayout>
              </c:layout>
              <c:tx>
                <c:rich>
                  <a:bodyPr/>
                  <a:lstStyle/>
                  <a:p>
                    <a:fld id="{4E2ACAA1-7CA6-4A9B-85C2-555BC9F6B249}" type="CATEGORYNAME">
                      <a:rPr lang="ru-RU"/>
                      <a:pPr/>
                      <a:t>[ИМЯ КАТЕГОРИИ]</a:t>
                    </a:fld>
                    <a:r>
                      <a:rPr lang="ru-RU" baseline="0"/>
                      <a:t> </a:t>
                    </a:r>
                    <a:fld id="{CDF35748-8DD4-43A4-ABFF-F7C5FA7F8BE0}" type="VALUE">
                      <a:rPr lang="ru-RU" baseline="0"/>
                      <a:pPr/>
                      <a:t>[ЗНАЧЕНИЕ]</a:t>
                    </a:fld>
                    <a:endParaRPr lang="ru-RU" baseline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830-4870-921E-BB692FBC833F}"/>
                </c:ext>
              </c:extLst>
            </c:dLbl>
            <c:dLbl>
              <c:idx val="2"/>
              <c:layout>
                <c:manualLayout>
                  <c:x val="-0.33193867983144859"/>
                  <c:y val="-9.0154348524999955E-2"/>
                </c:manualLayout>
              </c:layout>
              <c:tx>
                <c:rich>
                  <a:bodyPr/>
                  <a:lstStyle/>
                  <a:p>
                    <a:fld id="{E0825083-A7F7-4542-A2F3-FF77F0BBEB9F}" type="CATEGORYNAME">
                      <a:rPr lang="ru-RU"/>
                      <a:pPr/>
                      <a:t>[ИМЯ КАТЕГОРИИ]</a:t>
                    </a:fld>
                    <a:r>
                      <a:rPr lang="ru-RU" baseline="0"/>
                      <a:t> </a:t>
                    </a:r>
                    <a:fld id="{178E731E-049F-44B5-A75C-B0E01B4D0863}" type="VALUE">
                      <a:rPr lang="ru-RU" baseline="0"/>
                      <a:pPr/>
                      <a:t>[ЗНАЧЕНИЕ]</a:t>
                    </a:fld>
                    <a:endParaRPr lang="ru-RU" baseline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830-4870-921E-BB692FBC833F}"/>
                </c:ext>
              </c:extLst>
            </c:dLbl>
            <c:dLbl>
              <c:idx val="3"/>
              <c:layout>
                <c:manualLayout>
                  <c:x val="-0.1570859740093464"/>
                  <c:y val="0.19965576673940053"/>
                </c:manualLayout>
              </c:layout>
              <c:tx>
                <c:rich>
                  <a:bodyPr/>
                  <a:lstStyle/>
                  <a:p>
                    <a:fld id="{AB836FCE-BC59-4AB6-9D53-6F5F2C902EF9}" type="CATEGORYNAME">
                      <a:rPr lang="ru-RU"/>
                      <a:pPr/>
                      <a:t>[ИМЯ КАТЕГОРИИ]</a:t>
                    </a:fld>
                    <a:r>
                      <a:rPr lang="ru-RU" baseline="0"/>
                      <a:t> </a:t>
                    </a:r>
                    <a:fld id="{42F4B506-F666-4170-A3BF-B989BB4A74C7}" type="VALUE">
                      <a:rPr lang="ru-RU" baseline="0"/>
                      <a:pPr/>
                      <a:t>[ЗНАЧЕНИЕ]</a:t>
                    </a:fld>
                    <a:endParaRPr lang="ru-RU" baseline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830-4870-921E-BB692FBC83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Лист1!$A$162:$A$165</c:f>
              <c:strCache>
                <c:ptCount val="4"/>
                <c:pt idx="0">
                  <c:v>голосування громадян з вищою освітою</c:v>
                </c:pt>
                <c:pt idx="1">
                  <c:v>я не задумувався над цим питанням</c:v>
                </c:pt>
                <c:pt idx="2">
                  <c:v>ні, це дискримінація за ознакою освіти</c:v>
                </c:pt>
                <c:pt idx="3">
                  <c:v>так, це цілком доречно</c:v>
                </c:pt>
              </c:strCache>
            </c:strRef>
          </c:cat>
          <c:val>
            <c:numRef>
              <c:f>Лист1!$B$162:$B$165</c:f>
              <c:numCache>
                <c:formatCode>0.00%</c:formatCode>
                <c:ptCount val="4"/>
                <c:pt idx="1">
                  <c:v>0.11799999999999999</c:v>
                </c:pt>
                <c:pt idx="2">
                  <c:v>0.77800000000000002</c:v>
                </c:pt>
                <c:pt idx="3">
                  <c:v>0.105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830-4870-921E-BB692FBC83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200" b="1"/>
              <a:t>Рівень</a:t>
            </a:r>
            <a:r>
              <a:rPr lang="ru-RU" sz="3200" b="1" baseline="0"/>
              <a:t> довіри до суспільних інституцій (цілком довіряють)</a:t>
            </a:r>
            <a:endParaRPr lang="ru-RU" sz="32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5518315288713909"/>
          <c:y val="0.16320370370370371"/>
          <c:w val="0.60513197178477696"/>
          <c:h val="0.7315602216389619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Лист1!$B$169</c:f>
              <c:strCache>
                <c:ptCount val="1"/>
                <c:pt idx="0">
                  <c:v>січень 2022 р.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Лист1!$A$170:$A$178</c:f>
              <c:strCache>
                <c:ptCount val="9"/>
                <c:pt idx="0">
                  <c:v>до ЗМІ</c:v>
                </c:pt>
                <c:pt idx="1">
                  <c:v>до профспілок</c:v>
                </c:pt>
                <c:pt idx="2">
                  <c:v>до Муніципальної поліції</c:v>
                </c:pt>
                <c:pt idx="3">
                  <c:v>до прокуратури</c:v>
                </c:pt>
                <c:pt idx="4">
                  <c:v>до громадських організацій</c:v>
                </c:pt>
                <c:pt idx="5">
                  <c:v>до Національної поліції</c:v>
                </c:pt>
                <c:pt idx="6">
                  <c:v>до СБУ</c:v>
                </c:pt>
                <c:pt idx="7">
                  <c:v>до волонтерських організацій</c:v>
                </c:pt>
                <c:pt idx="8">
                  <c:v> до Збройних сил України</c:v>
                </c:pt>
              </c:strCache>
            </c:strRef>
          </c:cat>
          <c:val>
            <c:numRef>
              <c:f>Лист1!$B$170:$B$178</c:f>
              <c:numCache>
                <c:formatCode>0%</c:formatCode>
                <c:ptCount val="9"/>
                <c:pt idx="0" formatCode="0.00%">
                  <c:v>3.5000000000000003E-2</c:v>
                </c:pt>
                <c:pt idx="1">
                  <c:v>7.0000000000000007E-2</c:v>
                </c:pt>
                <c:pt idx="2" formatCode="0.00%">
                  <c:v>9.9000000000000005E-2</c:v>
                </c:pt>
                <c:pt idx="3" formatCode="0.00%">
                  <c:v>7.3999999999999996E-2</c:v>
                </c:pt>
                <c:pt idx="4" formatCode="0.00%">
                  <c:v>0.13400000000000001</c:v>
                </c:pt>
                <c:pt idx="5" formatCode="0.00%">
                  <c:v>0.153</c:v>
                </c:pt>
                <c:pt idx="6" formatCode="0.00%">
                  <c:v>0.223</c:v>
                </c:pt>
                <c:pt idx="7" formatCode="0.00%">
                  <c:v>0.34200000000000003</c:v>
                </c:pt>
                <c:pt idx="8" formatCode="0.00%">
                  <c:v>0.33200000000000002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6E-4D15-80E6-1E3186A555AD}"/>
            </c:ext>
          </c:extLst>
        </c:ser>
        <c:ser>
          <c:idx val="1"/>
          <c:order val="1"/>
          <c:tx>
            <c:strRef>
              <c:f>Лист1!$C$169</c:f>
              <c:strCache>
                <c:ptCount val="1"/>
                <c:pt idx="0">
                  <c:v>листопад 2022 р.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Лист1!$A$170:$A$178</c:f>
              <c:strCache>
                <c:ptCount val="9"/>
                <c:pt idx="0">
                  <c:v>до ЗМІ</c:v>
                </c:pt>
                <c:pt idx="1">
                  <c:v>до профспілок</c:v>
                </c:pt>
                <c:pt idx="2">
                  <c:v>до Муніципальної поліції</c:v>
                </c:pt>
                <c:pt idx="3">
                  <c:v>до прокуратури</c:v>
                </c:pt>
                <c:pt idx="4">
                  <c:v>до громадських організацій</c:v>
                </c:pt>
                <c:pt idx="5">
                  <c:v>до Національної поліції</c:v>
                </c:pt>
                <c:pt idx="6">
                  <c:v>до СБУ</c:v>
                </c:pt>
                <c:pt idx="7">
                  <c:v>до волонтерських організацій</c:v>
                </c:pt>
                <c:pt idx="8">
                  <c:v> до Збройних сил України</c:v>
                </c:pt>
              </c:strCache>
            </c:strRef>
          </c:cat>
          <c:val>
            <c:numRef>
              <c:f>Лист1!$C$170:$C$178</c:f>
              <c:numCache>
                <c:formatCode>0.00%</c:formatCode>
                <c:ptCount val="9"/>
                <c:pt idx="0">
                  <c:v>9.7000000000000003E-2</c:v>
                </c:pt>
                <c:pt idx="1">
                  <c:v>0.17100000000000001</c:v>
                </c:pt>
                <c:pt idx="2">
                  <c:v>0.32200000000000001</c:v>
                </c:pt>
                <c:pt idx="3">
                  <c:v>0.24199999999999999</c:v>
                </c:pt>
                <c:pt idx="4">
                  <c:v>0.245</c:v>
                </c:pt>
                <c:pt idx="5">
                  <c:v>0.41599999999999998</c:v>
                </c:pt>
                <c:pt idx="6">
                  <c:v>0.56699999999999995</c:v>
                </c:pt>
                <c:pt idx="7">
                  <c:v>0.41299999999999998</c:v>
                </c:pt>
                <c:pt idx="8">
                  <c:v>0.88600000000000001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6E-4D15-80E6-1E3186A555AD}"/>
            </c:ext>
          </c:extLst>
        </c:ser>
        <c:ser>
          <c:idx val="2"/>
          <c:order val="2"/>
          <c:tx>
            <c:strRef>
              <c:f>Лист1!$D$169</c:f>
              <c:strCache>
                <c:ptCount val="1"/>
                <c:pt idx="0">
                  <c:v>листопад 2023 р.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Лист1!$A$170:$A$178</c:f>
              <c:strCache>
                <c:ptCount val="9"/>
                <c:pt idx="0">
                  <c:v>до ЗМІ</c:v>
                </c:pt>
                <c:pt idx="1">
                  <c:v>до профспілок</c:v>
                </c:pt>
                <c:pt idx="2">
                  <c:v>до Муніципальної поліції</c:v>
                </c:pt>
                <c:pt idx="3">
                  <c:v>до прокуратури</c:v>
                </c:pt>
                <c:pt idx="4">
                  <c:v>до громадських організацій</c:v>
                </c:pt>
                <c:pt idx="5">
                  <c:v>до Національної поліції</c:v>
                </c:pt>
                <c:pt idx="6">
                  <c:v>до СБУ</c:v>
                </c:pt>
                <c:pt idx="7">
                  <c:v>до волонтерських організацій</c:v>
                </c:pt>
                <c:pt idx="8">
                  <c:v> до Збройних сил України</c:v>
                </c:pt>
              </c:strCache>
            </c:strRef>
          </c:cat>
          <c:val>
            <c:numRef>
              <c:f>Лист1!$D$170:$D$178</c:f>
              <c:numCache>
                <c:formatCode>0.00%</c:formatCode>
                <c:ptCount val="9"/>
                <c:pt idx="0">
                  <c:v>3.7999999999999999E-2</c:v>
                </c:pt>
                <c:pt idx="1">
                  <c:v>8.5000000000000006E-2</c:v>
                </c:pt>
                <c:pt idx="2">
                  <c:v>0.14399999999999999</c:v>
                </c:pt>
                <c:pt idx="3">
                  <c:v>0.124</c:v>
                </c:pt>
                <c:pt idx="4">
                  <c:v>0.124</c:v>
                </c:pt>
                <c:pt idx="5" formatCode="0%">
                  <c:v>0.17</c:v>
                </c:pt>
                <c:pt idx="6">
                  <c:v>0.379</c:v>
                </c:pt>
                <c:pt idx="7">
                  <c:v>0.26800000000000002</c:v>
                </c:pt>
                <c:pt idx="8">
                  <c:v>0.71199999999999997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36E-4D15-80E6-1E3186A555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56597120"/>
        <c:axId val="1988687328"/>
      </c:barChart>
      <c:catAx>
        <c:axId val="19565971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88687328"/>
        <c:crosses val="autoZero"/>
        <c:auto val="1"/>
        <c:lblAlgn val="ctr"/>
        <c:lblOffset val="100"/>
        <c:noMultiLvlLbl val="0"/>
      </c:catAx>
      <c:valAx>
        <c:axId val="19886873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56597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A9A518-D3D7-4759-BA9B-EE48BF8781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2427" y="251139"/>
            <a:ext cx="11307651" cy="3870100"/>
          </a:xfrm>
        </p:spPr>
        <p:txBody>
          <a:bodyPr>
            <a:noAutofit/>
          </a:bodyPr>
          <a:lstStyle/>
          <a:p>
            <a:r>
              <a:rPr lang="uk-UA" sz="2800" b="1" dirty="0"/>
              <a:t>Волинський національний університет імені Лесі Українки</a:t>
            </a:r>
            <a:br>
              <a:rPr lang="uk-UA" sz="2800" b="1" dirty="0"/>
            </a:br>
            <a:r>
              <a:rPr lang="uk-UA" sz="2800" b="1" dirty="0"/>
              <a:t>Факультет історії, політології та національної безпеки</a:t>
            </a:r>
            <a:br>
              <a:rPr lang="uk-UA" sz="2800" dirty="0"/>
            </a:br>
            <a:r>
              <a:rPr lang="uk-UA" sz="3200" i="1" dirty="0"/>
              <a:t>Аналітичний центр «Волинь»</a:t>
            </a:r>
            <a:br>
              <a:rPr lang="en-US" sz="3200" i="1" dirty="0"/>
            </a:br>
            <a:r>
              <a:rPr lang="uk-UA" sz="3200" i="1" dirty="0"/>
              <a:t>лабораторія соціологічних досліджень</a:t>
            </a:r>
            <a:br>
              <a:rPr lang="uk-UA" sz="2800" i="1" dirty="0"/>
            </a:br>
            <a:br>
              <a:rPr lang="uk-UA" sz="2800" i="1" dirty="0"/>
            </a:br>
            <a:r>
              <a:rPr lang="uk-UA" sz="3200" b="1" i="1" dirty="0"/>
              <a:t>Суспільно-політичні настрої студентської молоді ВНУ імені Лесі Українки (за результатами опитування)</a:t>
            </a:r>
            <a:endParaRPr lang="ru-RU" sz="3200" i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FD700E2-55D0-4496-8754-5B46DC8909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946" y="4584879"/>
            <a:ext cx="10406130" cy="2163651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uk-UA" sz="2600" b="1" dirty="0"/>
              <a:t>Я. </a:t>
            </a:r>
            <a:r>
              <a:rPr lang="uk-UA" sz="2600" b="1" dirty="0" err="1"/>
              <a:t>Ярош,д</a:t>
            </a:r>
            <a:r>
              <a:rPr lang="uk-UA" sz="2600" b="1" dirty="0"/>
              <a:t>-р </a:t>
            </a:r>
            <a:r>
              <a:rPr lang="uk-UA" sz="2600" b="1" dirty="0" err="1"/>
              <a:t>політ.н</a:t>
            </a:r>
            <a:r>
              <a:rPr lang="uk-UA" sz="2600" b="1" dirty="0"/>
              <a:t>.</a:t>
            </a:r>
            <a:r>
              <a:rPr lang="ru-RU" sz="2600" b="1" dirty="0"/>
              <a:t>,</a:t>
            </a:r>
          </a:p>
          <a:p>
            <a:pPr algn="r"/>
            <a:r>
              <a:rPr lang="uk-UA" sz="2600" b="1" dirty="0"/>
              <a:t>О</a:t>
            </a:r>
            <a:r>
              <a:rPr lang="ru-RU" sz="2600" b="1" dirty="0"/>
              <a:t>. Ярош, д-</a:t>
            </a:r>
            <a:r>
              <a:rPr lang="ru-RU" sz="2600" b="1" dirty="0" err="1"/>
              <a:t>політ.н</a:t>
            </a:r>
            <a:r>
              <a:rPr lang="ru-RU" sz="2600" b="1" dirty="0"/>
              <a:t>.,</a:t>
            </a:r>
          </a:p>
          <a:p>
            <a:pPr algn="r"/>
            <a:r>
              <a:rPr lang="uk-UA" sz="2600" b="1" dirty="0"/>
              <a:t>О</a:t>
            </a:r>
            <a:r>
              <a:rPr lang="ru-RU" sz="2600" b="1" dirty="0"/>
              <a:t>. </a:t>
            </a:r>
            <a:r>
              <a:rPr lang="ru-RU" sz="2600" b="1" dirty="0" err="1"/>
              <a:t>Кузьмук</a:t>
            </a:r>
            <a:r>
              <a:rPr lang="ru-RU" sz="2600" b="1" dirty="0"/>
              <a:t>, </a:t>
            </a:r>
            <a:r>
              <a:rPr lang="ru-RU" sz="2600" b="1" dirty="0" err="1"/>
              <a:t>канд.соціол.н</a:t>
            </a:r>
            <a:r>
              <a:rPr lang="ru-RU" sz="2600" b="1" dirty="0"/>
              <a:t>.,</a:t>
            </a:r>
          </a:p>
          <a:p>
            <a:pPr algn="r"/>
            <a:r>
              <a:rPr lang="uk-UA" sz="2600" b="1" dirty="0" err="1"/>
              <a:t>В.Любчук</a:t>
            </a:r>
            <a:r>
              <a:rPr lang="uk-UA" sz="2600" b="1" dirty="0"/>
              <a:t>, </a:t>
            </a:r>
            <a:r>
              <a:rPr lang="uk-UA" sz="2600" b="1" dirty="0" err="1"/>
              <a:t>канд</a:t>
            </a:r>
            <a:r>
              <a:rPr lang="uk-UA" sz="2600" b="1" dirty="0"/>
              <a:t>. </a:t>
            </a:r>
            <a:r>
              <a:rPr lang="uk-UA" sz="2600" b="1" dirty="0" err="1"/>
              <a:t>Соціол.н</a:t>
            </a:r>
            <a:r>
              <a:rPr lang="uk-UA" sz="2600" b="1" dirty="0"/>
              <a:t>.</a:t>
            </a:r>
            <a:r>
              <a:rPr lang="uk-UA" sz="2800" dirty="0"/>
              <a:t> </a:t>
            </a:r>
          </a:p>
          <a:p>
            <a:r>
              <a:rPr lang="uk-UA" sz="2800" b="1" dirty="0"/>
              <a:t>Луцьк-2024 р.</a:t>
            </a:r>
          </a:p>
          <a:p>
            <a:pPr algn="r"/>
            <a:endParaRPr lang="uk-UA" sz="2600" b="1" dirty="0"/>
          </a:p>
          <a:p>
            <a:pPr algn="r"/>
            <a:endParaRPr lang="uk-UA" sz="2600" b="1" dirty="0"/>
          </a:p>
          <a:p>
            <a:pPr algn="r"/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B0A8750-0E75-4BE7-964D-6FBAD7B6C5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922" y="2070279"/>
            <a:ext cx="1162050" cy="106720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7EAC601-0284-4925-B966-4FBA8B2261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8028" y="2022855"/>
            <a:ext cx="1162050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391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12A54B95-DF94-49B4-82B8-993A47442B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4902549"/>
              </p:ext>
            </p:extLst>
          </p:nvPr>
        </p:nvGraphicFramePr>
        <p:xfrm>
          <a:off x="0" y="0"/>
          <a:ext cx="12192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0661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835B97ED-7219-45A4-87F7-20CE55B589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4816260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82772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46B5A5FA-2910-4B09-A405-69FCDCE83E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1881540"/>
              </p:ext>
            </p:extLst>
          </p:nvPr>
        </p:nvGraphicFramePr>
        <p:xfrm>
          <a:off x="0" y="0"/>
          <a:ext cx="12192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6518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6D580F46-8B11-41DB-A611-7AA80B0B4C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9158138"/>
              </p:ext>
            </p:extLst>
          </p:nvPr>
        </p:nvGraphicFramePr>
        <p:xfrm>
          <a:off x="0" y="0"/>
          <a:ext cx="12192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8397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DA888294-C04C-4632-9426-630E874156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3712269"/>
              </p:ext>
            </p:extLst>
          </p:nvPr>
        </p:nvGraphicFramePr>
        <p:xfrm>
          <a:off x="1" y="0"/>
          <a:ext cx="12192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769783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BBBC2937-35C7-436A-9343-48D419CC4F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1144455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910050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6AB937C7-945D-4491-AB7B-1B6CE05756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6370773"/>
              </p:ext>
            </p:extLst>
          </p:nvPr>
        </p:nvGraphicFramePr>
        <p:xfrm>
          <a:off x="0" y="1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83236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8245DAFD-A05F-4191-AB72-9A6477C6ED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9898998"/>
              </p:ext>
            </p:extLst>
          </p:nvPr>
        </p:nvGraphicFramePr>
        <p:xfrm>
          <a:off x="0" y="0"/>
          <a:ext cx="12191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67090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F19F190E-A071-4F54-9DF4-8E18C96381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5638728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738349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52225D49-B76F-4095-80B2-4D3D8C99708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5827770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425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B201AB6-80FF-4577-ACBB-D0B854D98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455759"/>
          </a:xfrm>
        </p:spPr>
        <p:txBody>
          <a:bodyPr/>
          <a:lstStyle/>
          <a:p>
            <a:r>
              <a:rPr lang="uk-UA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 опитування: </a:t>
            </a:r>
            <a:r>
              <a:rPr lang="ru-RU" i="1" dirty="0" err="1"/>
              <a:t>ви</a:t>
            </a:r>
            <a:r>
              <a:rPr lang="uk-UA" i="1" dirty="0"/>
              <a:t>значити</a:t>
            </a:r>
            <a:r>
              <a:rPr lang="ru-RU" i="1" dirty="0"/>
              <a:t> </a:t>
            </a:r>
            <a:r>
              <a:rPr lang="ru-RU" i="1" dirty="0" err="1"/>
              <a:t>специфік</a:t>
            </a:r>
            <a:r>
              <a:rPr lang="uk-UA" i="1" dirty="0"/>
              <a:t>у</a:t>
            </a:r>
            <a:r>
              <a:rPr lang="ru-RU" i="1" dirty="0"/>
              <a:t> </a:t>
            </a:r>
            <a:r>
              <a:rPr lang="ru-RU" i="1" dirty="0" err="1"/>
              <a:t>політичної</a:t>
            </a:r>
            <a:r>
              <a:rPr lang="ru-RU" i="1" dirty="0"/>
              <a:t> </a:t>
            </a:r>
            <a:r>
              <a:rPr lang="ru-RU" i="1" dirty="0" err="1"/>
              <a:t>культури</a:t>
            </a:r>
            <a:r>
              <a:rPr lang="ru-RU" i="1" dirty="0"/>
              <a:t> та </a:t>
            </a:r>
            <a:r>
              <a:rPr lang="ru-RU" i="1" dirty="0" err="1"/>
              <a:t>суспільно-політичн</a:t>
            </a:r>
            <a:r>
              <a:rPr lang="uk-UA" i="1" dirty="0" err="1"/>
              <a:t>их</a:t>
            </a:r>
            <a:r>
              <a:rPr lang="uk-UA" i="1" dirty="0"/>
              <a:t> </a:t>
            </a:r>
            <a:r>
              <a:rPr lang="ru-RU" i="1" dirty="0" err="1"/>
              <a:t>настрої</a:t>
            </a:r>
            <a:r>
              <a:rPr lang="uk-UA" i="1" dirty="0"/>
              <a:t>в студентської </a:t>
            </a:r>
            <a:r>
              <a:rPr lang="ru-RU" i="1" dirty="0" err="1"/>
              <a:t>молоді</a:t>
            </a:r>
            <a:r>
              <a:rPr lang="ru-RU" i="1" dirty="0"/>
              <a:t>.</a:t>
            </a:r>
            <a:br>
              <a:rPr lang="ru-RU" i="1" dirty="0"/>
            </a:br>
            <a:br>
              <a:rPr lang="ru-RU" i="1" dirty="0"/>
            </a:br>
            <a:r>
              <a:rPr lang="ru-RU" sz="40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Цільова</a:t>
            </a:r>
            <a:r>
              <a:rPr lang="ru-RU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0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аудиторія</a:t>
            </a:r>
            <a:r>
              <a:rPr lang="ru-RU" sz="4000" b="1" u="sng" dirty="0"/>
              <a:t>: </a:t>
            </a:r>
            <a:r>
              <a:rPr lang="ru-RU" i="1" dirty="0" err="1"/>
              <a:t>студенти</a:t>
            </a:r>
            <a:r>
              <a:rPr lang="ru-RU" i="1" dirty="0"/>
              <a:t> </a:t>
            </a:r>
            <a:r>
              <a:rPr lang="ru-RU" i="1" dirty="0" err="1"/>
              <a:t>Волинського</a:t>
            </a:r>
            <a:r>
              <a:rPr lang="ru-RU" i="1" dirty="0"/>
              <a:t> </a:t>
            </a:r>
            <a:r>
              <a:rPr lang="ru-RU" i="1" dirty="0" err="1"/>
              <a:t>національного</a:t>
            </a:r>
            <a:r>
              <a:rPr lang="ru-RU" i="1" dirty="0"/>
              <a:t> </a:t>
            </a:r>
            <a:r>
              <a:rPr lang="ru-RU" i="1" dirty="0" err="1"/>
              <a:t>університету</a:t>
            </a:r>
            <a:r>
              <a:rPr lang="ru-RU" i="1" dirty="0"/>
              <a:t> </a:t>
            </a:r>
            <a:r>
              <a:rPr lang="ru-RU" i="1" dirty="0" err="1"/>
              <a:t>імені</a:t>
            </a:r>
            <a:r>
              <a:rPr lang="ru-RU" i="1" dirty="0"/>
              <a:t> </a:t>
            </a:r>
            <a:r>
              <a:rPr lang="ru-RU" i="1" dirty="0" err="1"/>
              <a:t>Лесі</a:t>
            </a:r>
            <a:r>
              <a:rPr lang="ru-RU" i="1" dirty="0"/>
              <a:t> </a:t>
            </a:r>
            <a:r>
              <a:rPr lang="ru-RU" i="1" dirty="0" err="1"/>
              <a:t>Українки</a:t>
            </a:r>
            <a:r>
              <a:rPr lang="ru-RU" i="1" dirty="0"/>
              <a:t>.</a:t>
            </a:r>
            <a:br>
              <a:rPr lang="ru-RU" dirty="0"/>
            </a:b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B342EC4-3629-467C-9999-98EFF7696A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467" y="4493518"/>
            <a:ext cx="2781791" cy="176547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44716F0-10C7-4D80-B581-E664A70646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8033" y="4493518"/>
            <a:ext cx="2857500" cy="18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2864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06B97206-6987-492B-8F4D-80D5DD4BF7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3345708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45989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8889AAD8-7F08-4948-A52F-FB351AA62F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1432915"/>
              </p:ext>
            </p:extLst>
          </p:nvPr>
        </p:nvGraphicFramePr>
        <p:xfrm>
          <a:off x="0" y="0"/>
          <a:ext cx="12192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043276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04DB7BCF-3616-4570-9E96-7BD42CF5BE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3069654"/>
              </p:ext>
            </p:extLst>
          </p:nvPr>
        </p:nvGraphicFramePr>
        <p:xfrm>
          <a:off x="0" y="1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549939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5AE59486-07A8-4362-9966-7D188FC014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1930263"/>
              </p:ext>
            </p:extLst>
          </p:nvPr>
        </p:nvGraphicFramePr>
        <p:xfrm>
          <a:off x="1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99193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75015695-1FD6-4292-AAC3-88A9415959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817288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98709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DA0D7A-6688-48E1-975E-EB0367F53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958" y="2202618"/>
            <a:ext cx="10364451" cy="1596177"/>
          </a:xfrm>
        </p:spPr>
        <p:txBody>
          <a:bodyPr>
            <a:normAutofit/>
          </a:bodyPr>
          <a:lstStyle/>
          <a:p>
            <a:r>
              <a:rPr lang="uk-UA" sz="4400" b="1" dirty="0"/>
              <a:t>Дякуємо за увагу!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2991749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22709873-2A70-4AEE-9D41-56DD7C9FCD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8713403"/>
              </p:ext>
            </p:extLst>
          </p:nvPr>
        </p:nvGraphicFramePr>
        <p:xfrm>
          <a:off x="0" y="0"/>
          <a:ext cx="12191999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3510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2042195F-5CAA-4041-99AD-A53EA61F68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4585773"/>
              </p:ext>
            </p:extLst>
          </p:nvPr>
        </p:nvGraphicFramePr>
        <p:xfrm>
          <a:off x="0" y="0"/>
          <a:ext cx="12192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52366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CF350C8D-A81B-40D3-A802-6E0471B58A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4045073"/>
              </p:ext>
            </p:extLst>
          </p:nvPr>
        </p:nvGraphicFramePr>
        <p:xfrm>
          <a:off x="0" y="0"/>
          <a:ext cx="12191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73889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81B0908C-9BD4-4998-A84F-3C2ED303CF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2450405"/>
              </p:ext>
            </p:extLst>
          </p:nvPr>
        </p:nvGraphicFramePr>
        <p:xfrm>
          <a:off x="0" y="0"/>
          <a:ext cx="12192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4120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4445EC9B-1355-4954-9D3E-822DC14B17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5511700"/>
              </p:ext>
            </p:extLst>
          </p:nvPr>
        </p:nvGraphicFramePr>
        <p:xfrm>
          <a:off x="0" y="0"/>
          <a:ext cx="12093262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57051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FA930FD7-56BE-48FC-8EE3-EFC3232BB1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989142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0194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411041FB-BAFE-44EC-8D2A-C85E6BBC9A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521062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5355525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361</TotalTime>
  <Words>233</Words>
  <Application>Microsoft Office PowerPoint</Application>
  <PresentationFormat>Широкоэкранный</PresentationFormat>
  <Paragraphs>52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8" baseType="lpstr">
      <vt:lpstr>Arial</vt:lpstr>
      <vt:lpstr>Tw Cen MT</vt:lpstr>
      <vt:lpstr>Капля</vt:lpstr>
      <vt:lpstr>Волинський національний університет імені Лесі Українки Факультет історії, політології та національної безпеки Аналітичний центр «Волинь» лабораторія соціологічних досліджень  Суспільно-політичні настрої студентської молоді ВНУ імені Лесі Українки (за результатами опитування)</vt:lpstr>
      <vt:lpstr>Мета опитування: визначити специфіку політичної культури та суспільно-політичних настроїв студентської молоді.  Цільова аудиторія: студенти Волинського національного університету імені Лесі Українки.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Дякуємо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Волинський національний університет  імені Лесі Українки Факультет історії, політології та національної безпеки Аналітичний центр «Волинь» лабораторія соціологічних досліджень  Суспільно-політичні настрої студентської молоді ВНУ імені Лесі Українки (за результатами опитування)</dc:title>
  <dc:creator>Валентина Любимая</dc:creator>
  <cp:lastModifiedBy>Валентина Любимая</cp:lastModifiedBy>
  <cp:revision>34</cp:revision>
  <dcterms:created xsi:type="dcterms:W3CDTF">2024-02-18T12:02:56Z</dcterms:created>
  <dcterms:modified xsi:type="dcterms:W3CDTF">2024-02-18T22:57:34Z</dcterms:modified>
</cp:coreProperties>
</file>